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134"/>
  </p:notesMasterIdLst>
  <p:sldIdLst>
    <p:sldId id="256" r:id="rId2"/>
    <p:sldId id="314" r:id="rId3"/>
    <p:sldId id="597" r:id="rId4"/>
    <p:sldId id="600" r:id="rId5"/>
    <p:sldId id="601" r:id="rId6"/>
    <p:sldId id="647" r:id="rId7"/>
    <p:sldId id="648" r:id="rId8"/>
    <p:sldId id="794" r:id="rId9"/>
    <p:sldId id="649" r:id="rId10"/>
    <p:sldId id="650" r:id="rId11"/>
    <p:sldId id="652" r:id="rId12"/>
    <p:sldId id="653" r:id="rId13"/>
    <p:sldId id="683" r:id="rId14"/>
    <p:sldId id="655" r:id="rId15"/>
    <p:sldId id="656" r:id="rId16"/>
    <p:sldId id="657" r:id="rId17"/>
    <p:sldId id="674" r:id="rId18"/>
    <p:sldId id="675" r:id="rId19"/>
    <p:sldId id="676" r:id="rId20"/>
    <p:sldId id="659" r:id="rId21"/>
    <p:sldId id="660" r:id="rId22"/>
    <p:sldId id="661" r:id="rId23"/>
    <p:sldId id="662" r:id="rId24"/>
    <p:sldId id="663" r:id="rId25"/>
    <p:sldId id="664" r:id="rId26"/>
    <p:sldId id="665" r:id="rId27"/>
    <p:sldId id="666" r:id="rId28"/>
    <p:sldId id="667" r:id="rId29"/>
    <p:sldId id="677" r:id="rId30"/>
    <p:sldId id="678" r:id="rId31"/>
    <p:sldId id="679" r:id="rId32"/>
    <p:sldId id="681" r:id="rId33"/>
    <p:sldId id="668" r:id="rId34"/>
    <p:sldId id="669" r:id="rId35"/>
    <p:sldId id="670" r:id="rId36"/>
    <p:sldId id="602" r:id="rId37"/>
    <p:sldId id="684" r:id="rId38"/>
    <p:sldId id="685" r:id="rId39"/>
    <p:sldId id="686" r:id="rId40"/>
    <p:sldId id="687" r:id="rId41"/>
    <p:sldId id="688" r:id="rId42"/>
    <p:sldId id="690" r:id="rId43"/>
    <p:sldId id="691" r:id="rId44"/>
    <p:sldId id="692" r:id="rId45"/>
    <p:sldId id="693" r:id="rId46"/>
    <p:sldId id="694" r:id="rId47"/>
    <p:sldId id="695" r:id="rId48"/>
    <p:sldId id="696" r:id="rId49"/>
    <p:sldId id="697" r:id="rId50"/>
    <p:sldId id="698" r:id="rId51"/>
    <p:sldId id="699" r:id="rId52"/>
    <p:sldId id="700" r:id="rId53"/>
    <p:sldId id="701" r:id="rId54"/>
    <p:sldId id="702" r:id="rId55"/>
    <p:sldId id="703" r:id="rId56"/>
    <p:sldId id="704" r:id="rId57"/>
    <p:sldId id="705" r:id="rId58"/>
    <p:sldId id="706" r:id="rId59"/>
    <p:sldId id="707" r:id="rId60"/>
    <p:sldId id="721" r:id="rId61"/>
    <p:sldId id="722" r:id="rId62"/>
    <p:sldId id="708" r:id="rId63"/>
    <p:sldId id="709" r:id="rId64"/>
    <p:sldId id="710" r:id="rId65"/>
    <p:sldId id="711" r:id="rId66"/>
    <p:sldId id="712" r:id="rId67"/>
    <p:sldId id="713" r:id="rId68"/>
    <p:sldId id="714" r:id="rId69"/>
    <p:sldId id="715" r:id="rId70"/>
    <p:sldId id="716" r:id="rId71"/>
    <p:sldId id="717" r:id="rId72"/>
    <p:sldId id="718" r:id="rId73"/>
    <p:sldId id="723" r:id="rId74"/>
    <p:sldId id="795" r:id="rId75"/>
    <p:sldId id="724" r:id="rId76"/>
    <p:sldId id="725" r:id="rId77"/>
    <p:sldId id="726" r:id="rId78"/>
    <p:sldId id="727" r:id="rId79"/>
    <p:sldId id="728" r:id="rId80"/>
    <p:sldId id="729" r:id="rId81"/>
    <p:sldId id="719" r:id="rId82"/>
    <p:sldId id="743" r:id="rId83"/>
    <p:sldId id="744" r:id="rId84"/>
    <p:sldId id="745" r:id="rId85"/>
    <p:sldId id="747" r:id="rId86"/>
    <p:sldId id="748" r:id="rId87"/>
    <p:sldId id="749" r:id="rId88"/>
    <p:sldId id="792" r:id="rId89"/>
    <p:sldId id="793" r:id="rId90"/>
    <p:sldId id="750" r:id="rId91"/>
    <p:sldId id="751" r:id="rId92"/>
    <p:sldId id="752" r:id="rId93"/>
    <p:sldId id="753" r:id="rId94"/>
    <p:sldId id="754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  <p:sldId id="762" r:id="rId103"/>
    <p:sldId id="763" r:id="rId104"/>
    <p:sldId id="764" r:id="rId105"/>
    <p:sldId id="765" r:id="rId106"/>
    <p:sldId id="766" r:id="rId107"/>
    <p:sldId id="767" r:id="rId108"/>
    <p:sldId id="768" r:id="rId109"/>
    <p:sldId id="769" r:id="rId110"/>
    <p:sldId id="770" r:id="rId111"/>
    <p:sldId id="771" r:id="rId112"/>
    <p:sldId id="772" r:id="rId113"/>
    <p:sldId id="773" r:id="rId114"/>
    <p:sldId id="774" r:id="rId115"/>
    <p:sldId id="775" r:id="rId116"/>
    <p:sldId id="776" r:id="rId117"/>
    <p:sldId id="777" r:id="rId118"/>
    <p:sldId id="778" r:id="rId119"/>
    <p:sldId id="779" r:id="rId120"/>
    <p:sldId id="780" r:id="rId121"/>
    <p:sldId id="781" r:id="rId122"/>
    <p:sldId id="782" r:id="rId123"/>
    <p:sldId id="783" r:id="rId124"/>
    <p:sldId id="784" r:id="rId125"/>
    <p:sldId id="785" r:id="rId126"/>
    <p:sldId id="786" r:id="rId127"/>
    <p:sldId id="787" r:id="rId128"/>
    <p:sldId id="788" r:id="rId129"/>
    <p:sldId id="789" r:id="rId130"/>
    <p:sldId id="790" r:id="rId131"/>
    <p:sldId id="791" r:id="rId132"/>
    <p:sldId id="285" r:id="rId13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94" autoAdjust="0"/>
  </p:normalViewPr>
  <p:slideViewPr>
    <p:cSldViewPr snapToGrid="0" snapToObjects="1">
      <p:cViewPr>
        <p:scale>
          <a:sx n="94" d="100"/>
          <a:sy n="94" d="100"/>
        </p:scale>
        <p:origin x="-80" y="-2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notesMaster" Target="notesMasters/notesMaster1.xml"/><Relationship Id="rId135" Type="http://schemas.openxmlformats.org/officeDocument/2006/relationships/printerSettings" Target="printerSettings/printerSettings1.bin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30/06/16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1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0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47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51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9E21E6-49A3-0C40-892E-CE21559E3D4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64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372350" y="5341938"/>
            <a:ext cx="1447800" cy="1508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dirty="0"/>
              <a:t>© </a:t>
            </a:r>
            <a:r>
              <a:rPr lang="en-US" dirty="0" smtClean="0"/>
              <a:t>2014 The </a:t>
            </a:r>
            <a:r>
              <a:rPr lang="en-US" dirty="0" err="1" smtClean="0"/>
              <a:t>Qt</a:t>
            </a:r>
            <a:r>
              <a:rPr lang="en-US" dirty="0" smtClean="0"/>
              <a:t> Company</a:t>
            </a:r>
            <a:endParaRPr lang="en-US" dirty="0"/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385514" y="393153"/>
            <a:ext cx="8362950" cy="54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> </a:t>
            </a:r>
            <a:r>
              <a:rPr lang="fi-FI" dirty="0" err="1" smtClean="0"/>
              <a:t>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7188" y="1115123"/>
            <a:ext cx="8360324" cy="3772828"/>
          </a:xfrm>
          <a:prstGeom prst="rect">
            <a:avLst/>
          </a:prstGeom>
        </p:spPr>
        <p:txBody>
          <a:bodyPr/>
          <a:lstStyle>
            <a:lvl1pPr marL="0" indent="-28800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cs typeface="Arial" pitchFamily="34" charset="0"/>
              </a:defRPr>
            </a:lvl1pPr>
            <a:lvl2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cs typeface="Arial" pitchFamily="34" charset="0"/>
              </a:defRPr>
            </a:lvl2pPr>
            <a:lvl3pPr marL="720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cs typeface="Arial" pitchFamily="34" charset="0"/>
              </a:defRPr>
            </a:lvl3pPr>
            <a:lvl4pPr marL="100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cs typeface="Arial" pitchFamily="34" charset="0"/>
              </a:defRPr>
            </a:lvl4pPr>
            <a:lvl5pPr marL="1296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 descr="Qt-Logo3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5" y="512885"/>
            <a:ext cx="298766" cy="3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1059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  <p:sldLayoutId id="2147493471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ake-manual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iki.qt.io/Qt_Build_Suit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t.io/support/" TargetMode="External"/><Relationship Id="rId4" Type="http://schemas.openxmlformats.org/officeDocument/2006/relationships/hyperlink" Target="http://www.qtcentre.org/content/" TargetMode="External"/><Relationship Id="rId5" Type="http://schemas.openxmlformats.org/officeDocument/2006/relationships/hyperlink" Target="https://bugreports.qt.io/secure/Dashboard.jspa" TargetMode="External"/><Relationship Id="rId6" Type="http://schemas.openxmlformats.org/officeDocument/2006/relationships/hyperlink" Target="http://stackoverflow.com" TargetMode="External"/><Relationship Id="rId7" Type="http://schemas.openxmlformats.org/officeDocument/2006/relationships/hyperlink" Target="http://wiki.qt.io/Developer-Guides" TargetMode="External"/><Relationship Id="rId8" Type="http://schemas.openxmlformats.org/officeDocument/2006/relationships/hyperlink" Target="https://www.youtube.com/user/QtStudios" TargetMode="External"/><Relationship Id="rId9" Type="http://schemas.openxmlformats.org/officeDocument/2006/relationships/hyperlink" Target="http://wiki.qt.io/Main_Page" TargetMode="External"/><Relationship Id="rId10" Type="http://schemas.openxmlformats.org/officeDocument/2006/relationships/hyperlink" Target="http://blog.qt.io" TargetMode="External"/><Relationship Id="rId11" Type="http://schemas.openxmlformats.org/officeDocument/2006/relationships/hyperlink" Target="http://qt-apps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iki.qt.io/Online_Communiti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January 2016 </a:t>
            </a:r>
          </a:p>
          <a:p>
            <a:r>
              <a:rPr lang="en-US" spc="0" dirty="0" smtClean="0">
                <a:ea typeface="MS PGothic" charset="0"/>
              </a:rPr>
              <a:t>Based on Qt 5.6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i-FI" dirty="0" err="1"/>
              <a:t>Satisfaction</a:t>
            </a:r>
            <a:r>
              <a:rPr lang="fi-FI" dirty="0"/>
              <a:t> is </a:t>
            </a:r>
            <a:r>
              <a:rPr lang="fi-FI" dirty="0" err="1"/>
              <a:t>High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545" y="1926582"/>
            <a:ext cx="3447084" cy="172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4400" kern="1800" spc="-30" dirty="0" smtClean="0">
                <a:latin typeface="Open Sans"/>
                <a:cs typeface="Open Sans"/>
              </a:rPr>
              <a:t>5</a:t>
            </a:r>
          </a:p>
          <a:p>
            <a:pPr marL="0" lvl="1" algn="ctr">
              <a:lnSpc>
                <a:spcPts val="3240"/>
              </a:lnSpc>
            </a:pPr>
            <a:endParaRPr lang="en-US" sz="4400" kern="1800" spc="-30" dirty="0" smtClean="0">
              <a:solidFill>
                <a:srgbClr val="80C342"/>
              </a:solidFill>
              <a:latin typeface="Open Sans"/>
              <a:cs typeface="Open Sans"/>
            </a:endParaRPr>
          </a:p>
          <a:p>
            <a:pPr marL="0" lvl="1" algn="ctr">
              <a:lnSpc>
                <a:spcPts val="3240"/>
              </a:lnSpc>
            </a:pPr>
            <a:r>
              <a:rPr lang="en-US" sz="1600" smtClean="0">
                <a:latin typeface="Open Sans Light"/>
                <a:cs typeface="Open Sans Light"/>
              </a:rPr>
              <a:t>out of </a:t>
            </a:r>
            <a:r>
              <a:rPr lang="en-US" sz="1600" dirty="0">
                <a:latin typeface="Open Sans Light"/>
                <a:cs typeface="Open Sans Light"/>
              </a:rPr>
              <a:t>Top 10 Fortune </a:t>
            </a:r>
            <a:r>
              <a:rPr lang="en-US" sz="1600" dirty="0" smtClean="0">
                <a:latin typeface="Open Sans Light"/>
                <a:cs typeface="Open Sans Light"/>
              </a:rPr>
              <a:t>500 Companies Are Powered by </a:t>
            </a:r>
            <a:r>
              <a:rPr lang="en-US" sz="1600" dirty="0" err="1" smtClean="0">
                <a:latin typeface="Open Sans Light"/>
                <a:cs typeface="Open Sans Light"/>
              </a:rPr>
              <a:t>Qt</a:t>
            </a:r>
            <a:r>
              <a:rPr lang="en-US" sz="1600" dirty="0" smtClean="0">
                <a:latin typeface="Open Sans Light"/>
                <a:cs typeface="Open Sans Light"/>
              </a:rPr>
              <a:t>!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901827" y="1926582"/>
            <a:ext cx="3049144" cy="214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4000" kern="1800" spc="-30" dirty="0" smtClean="0">
                <a:solidFill>
                  <a:srgbClr val="1E1B18"/>
                </a:solidFill>
                <a:latin typeface="Open Sans"/>
                <a:cs typeface="Open Sans"/>
              </a:rPr>
              <a:t>95%</a:t>
            </a:r>
          </a:p>
          <a:p>
            <a:pPr marL="0" lvl="1" algn="ctr">
              <a:lnSpc>
                <a:spcPts val="3240"/>
              </a:lnSpc>
            </a:pPr>
            <a:endParaRPr lang="en-US" sz="4400" kern="1800" spc="-30" dirty="0" smtClean="0">
              <a:solidFill>
                <a:srgbClr val="80C342"/>
              </a:solidFill>
              <a:latin typeface="Open Sans"/>
              <a:cs typeface="Open Sans"/>
            </a:endParaRPr>
          </a:p>
          <a:p>
            <a:pPr marL="0" lvl="1" algn="ctr">
              <a:lnSpc>
                <a:spcPts val="3240"/>
              </a:lnSpc>
            </a:pPr>
            <a:endParaRPr lang="en-US" sz="4400" kern="1800" spc="-30" dirty="0" smtClean="0">
              <a:solidFill>
                <a:srgbClr val="80C342"/>
              </a:solidFill>
              <a:latin typeface="Open Sans"/>
              <a:cs typeface="Open Sans"/>
            </a:endParaRPr>
          </a:p>
          <a:p>
            <a:pPr marL="0" lvl="1" algn="ctr">
              <a:lnSpc>
                <a:spcPts val="3240"/>
              </a:lnSpc>
            </a:pPr>
            <a:r>
              <a:rPr lang="en-US" sz="1600" dirty="0">
                <a:latin typeface="Open Sans Light"/>
                <a:cs typeface="Open Sans Light"/>
              </a:rPr>
              <a:t>of </a:t>
            </a:r>
            <a:r>
              <a:rPr lang="en-US" sz="1600" dirty="0" err="1">
                <a:latin typeface="Open Sans Light"/>
                <a:cs typeface="Open Sans Light"/>
              </a:rPr>
              <a:t>Qt</a:t>
            </a:r>
            <a:r>
              <a:rPr lang="en-US" sz="1600" dirty="0">
                <a:latin typeface="Open Sans Light"/>
                <a:cs typeface="Open Sans Light"/>
              </a:rPr>
              <a:t> </a:t>
            </a:r>
            <a:r>
              <a:rPr lang="en-US" sz="1600" dirty="0" smtClean="0">
                <a:latin typeface="Open Sans Light"/>
                <a:cs typeface="Open Sans Light"/>
              </a:rPr>
              <a:t>Developers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Are </a:t>
            </a:r>
            <a:r>
              <a:rPr lang="en-US" sz="1600" dirty="0">
                <a:latin typeface="Open Sans Light"/>
                <a:cs typeface="Open Sans Light"/>
              </a:rPr>
              <a:t>Satisfied with </a:t>
            </a:r>
            <a:r>
              <a:rPr lang="en-US" sz="1600" dirty="0" err="1">
                <a:latin typeface="Open Sans Light"/>
                <a:cs typeface="Open Sans Light"/>
              </a:rPr>
              <a:t>Qt</a:t>
            </a:r>
            <a:r>
              <a:rPr lang="en-US" sz="1600" dirty="0">
                <a:latin typeface="Open Sans Light"/>
                <a:cs typeface="Open Sans Light"/>
              </a:rPr>
              <a:t> Overall*</a:t>
            </a:r>
            <a:endParaRPr lang="en-US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061" y="1462424"/>
            <a:ext cx="2361274" cy="1651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4" y="1660220"/>
            <a:ext cx="1575330" cy="1101468"/>
          </a:xfrm>
          <a:prstGeom prst="rect">
            <a:avLst/>
          </a:prstGeom>
        </p:spPr>
      </p:pic>
      <p:sp>
        <p:nvSpPr>
          <p:cNvPr id="26" name="Content Placeholder 10"/>
          <p:cNvSpPr txBox="1">
            <a:spLocks/>
          </p:cNvSpPr>
          <p:nvPr/>
        </p:nvSpPr>
        <p:spPr bwMode="auto">
          <a:xfrm>
            <a:off x="4902970" y="4733636"/>
            <a:ext cx="3055697" cy="36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indent="0" algn="ctr" eaLnBrk="1" hangingPunct="1">
              <a:spcBef>
                <a:spcPct val="40000"/>
              </a:spcBef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*</a:t>
            </a:r>
            <a:r>
              <a:rPr lang="en-US" sz="1200" dirty="0" err="1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Qt</a:t>
            </a:r>
            <a:r>
              <a:rPr lang="en-US" sz="1200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 Insights survey 2013, (n=1862)</a:t>
            </a:r>
            <a:br>
              <a:rPr lang="en-US" sz="1200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</a:br>
            <a:endParaRPr lang="en-US" sz="1200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817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the R</a:t>
            </a:r>
            <a:r>
              <a:rPr lang="en-US" dirty="0" smtClean="0"/>
              <a:t>oot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root object is the top level element in the QML document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921929"/>
            <a:ext cx="8062707" cy="129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root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view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rootItem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childItems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>
                <a:latin typeface="Courier New"/>
                <a:cs typeface="Courier New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previous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slide: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findChild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-&gt;property(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"height"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).value&lt;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333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</a:t>
            </a:r>
            <a:r>
              <a:rPr lang="en-US" dirty="0" smtClean="0"/>
              <a:t>Properties </a:t>
            </a:r>
            <a:r>
              <a:rPr lang="en-US" dirty="0"/>
              <a:t>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370838"/>
            <a:ext cx="8062707" cy="3387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Customer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getId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idChanged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*</a:t>
            </a:r>
            <a:r>
              <a:rPr lang="en-US" dirty="0" smtClean="0">
                <a:latin typeface="Courier New"/>
                <a:cs typeface="Courier New"/>
              </a:rPr>
              <a:t>example MEMBER </a:t>
            </a:r>
            <a:r>
              <a:rPr lang="en-US" dirty="0" err="1" smtClean="0">
                <a:latin typeface="Courier New"/>
                <a:cs typeface="Courier New"/>
              </a:rPr>
              <a:t>m_example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exampleChanged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getId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signals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idChanged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exampleChanged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*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m_member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chemeClr val="accent1"/>
                </a:solidFill>
                <a:latin typeface="Courier New"/>
                <a:cs typeface="Courier New"/>
              </a:rPr>
              <a:t>// …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1377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</a:t>
            </a:r>
            <a:r>
              <a:rPr lang="en-US" dirty="0" smtClean="0"/>
              <a:t> Properties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370838"/>
            <a:ext cx="8062707" cy="3387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Customer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CustomerType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type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READ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getType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</a:t>
            </a:r>
            <a:r>
              <a:rPr lang="en-US" dirty="0" smtClean="0">
                <a:latin typeface="Courier New"/>
                <a:cs typeface="Courier New"/>
              </a:rPr>
              <a:t>WRITE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setType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typeChanged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CustomerType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Corporate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Individual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Educational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Government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Q_ENUMS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CustomerType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01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Q_PROPERTY</a:t>
            </a:r>
            <a:r>
              <a:rPr lang="en-US" dirty="0" smtClean="0"/>
              <a:t> is a macro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Property access methods: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name is not declared as a </a:t>
            </a:r>
            <a:r>
              <a:rPr lang="en-US" dirty="0" smtClean="0">
                <a:latin typeface="Courier New"/>
                <a:cs typeface="Courier New"/>
              </a:rPr>
              <a:t>Q_PROPERTY </a:t>
            </a:r>
          </a:p>
          <a:p>
            <a:pPr lvl="1"/>
            <a:r>
              <a:rPr lang="en-US" dirty="0" smtClean="0"/>
              <a:t>-</a:t>
            </a:r>
            <a:r>
              <a:rPr lang="en-US" dirty="0"/>
              <a:t>&gt;</a:t>
            </a:r>
            <a:r>
              <a:rPr lang="en-US" b="1" dirty="0" smtClean="0"/>
              <a:t>dynamic property</a:t>
            </a:r>
            <a:endParaRPr lang="en-US" b="1" dirty="0"/>
          </a:p>
          <a:p>
            <a:pPr lvl="1"/>
            <a:r>
              <a:rPr lang="en-US" dirty="0" smtClean="0"/>
              <a:t>Not accessible from Qt Quick</a:t>
            </a:r>
            <a:endParaRPr lang="en-US" dirty="0"/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Q_OBJECT </a:t>
            </a:r>
            <a:r>
              <a:rPr lang="en-US" dirty="0" smtClean="0"/>
              <a:t>macro required for properties to work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/>
              <a:t> knows nothing about dynamic properties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718730"/>
            <a:ext cx="8062707" cy="719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getFunction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setFunction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RESET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resetFunction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notifySignal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DESIGNABLE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SCRIPTABLE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STORED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50711" y="2853267"/>
            <a:ext cx="8062707" cy="550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property(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359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Properties 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/>
              <a:t> support property introspection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50711" y="1938863"/>
            <a:ext cx="8062707" cy="234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a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QMetaObject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metaObject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metaObject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className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metaObject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className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propertyCount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metaObject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propertyCount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propertyCount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++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QMetaProperty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metaProperty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metaObject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-&gt;property(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typeName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metaProperty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propertyName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metaProperty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metaProperty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ex-properties</a:t>
            </a:r>
          </a:p>
        </p:txBody>
      </p:sp>
    </p:spTree>
    <p:extLst>
      <p:ext uri="{BB962C8B-B14F-4D97-AF65-F5344CB8AC3E}">
        <p14:creationId xmlns:p14="http://schemas.microsoft.com/office/powerpoint/2010/main" val="16650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String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809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can be created in a number of ways: </a:t>
            </a:r>
          </a:p>
          <a:p>
            <a:r>
              <a:rPr lang="en-US" dirty="0" smtClean="0"/>
              <a:t>Conversion constructor and assignment operators</a:t>
            </a:r>
            <a:r>
              <a:rPr lang="en-US" dirty="0"/>
              <a:t>: </a:t>
            </a:r>
            <a:endParaRPr lang="en-US" dirty="0" smtClean="0"/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"</a:t>
            </a:r>
            <a:r>
              <a:rPr lang="en-US" dirty="0" err="1" smtClean="0">
                <a:latin typeface="Courier New"/>
                <a:cs typeface="Courier New"/>
              </a:rPr>
              <a:t>def</a:t>
            </a:r>
            <a:r>
              <a:rPr lang="en-US" dirty="0" smtClean="0">
                <a:latin typeface="Courier New"/>
                <a:cs typeface="Courier New"/>
              </a:rPr>
              <a:t>”;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From a number using a static function</a:t>
            </a:r>
            <a:r>
              <a:rPr lang="en-US" dirty="0"/>
              <a:t>: </a:t>
            </a:r>
            <a:endParaRPr lang="en-US" dirty="0" smtClean="0"/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 = 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::number(1234)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From a char pointer using the static functions</a:t>
            </a:r>
            <a:r>
              <a:rPr lang="en-US" dirty="0"/>
              <a:t>: </a:t>
            </a:r>
            <a:endParaRPr lang="en-US" dirty="0" smtClean="0"/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::fromLatin1("Hello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::fromUtf8(</a:t>
            </a:r>
            <a:r>
              <a:rPr lang="en-US" dirty="0" err="1">
                <a:latin typeface="Courier New"/>
                <a:cs typeface="Courier New"/>
              </a:rPr>
              <a:t>inputText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::fromLocal8Bit(</a:t>
            </a:r>
            <a:r>
              <a:rPr lang="en-US" dirty="0" err="1">
                <a:latin typeface="Courier New"/>
                <a:cs typeface="Courier New"/>
              </a:rPr>
              <a:t>cmdLineInput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b="1" dirty="0" err="1">
                <a:latin typeface="Courier New"/>
                <a:cs typeface="Courier New"/>
              </a:rPr>
              <a:t>QStringLiteral</a:t>
            </a:r>
            <a:r>
              <a:rPr lang="en-US" dirty="0">
                <a:latin typeface="Courier New"/>
                <a:cs typeface="Courier New"/>
              </a:rPr>
              <a:t>("Literal string"); (Assumed to be UTF-8) </a:t>
            </a:r>
          </a:p>
          <a:p>
            <a:r>
              <a:rPr lang="en-US" dirty="0" smtClean="0"/>
              <a:t>From char pointer with translations</a:t>
            </a:r>
            <a:r>
              <a:rPr lang="en-US" dirty="0"/>
              <a:t>: </a:t>
            </a:r>
            <a:endParaRPr lang="en-US" dirty="0" smtClean="0"/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("Hello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427040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</a:t>
            </a:r>
            <a:r>
              <a:rPr lang="en-US" dirty="0" smtClean="0"/>
              <a:t>+ and operator</a:t>
            </a:r>
            <a:r>
              <a:rPr lang="en-US" dirty="0"/>
              <a:t>+= </a:t>
            </a:r>
            <a:endParaRPr lang="en-US" dirty="0" smtClean="0"/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str1 + str2;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+= ".txt";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simplified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// removes duplicate whitespace </a:t>
            </a:r>
          </a:p>
          <a:p>
            <a:pPr fontAlgn="auto"/>
            <a:r>
              <a:rPr lang="en-US" dirty="0">
                <a:latin typeface="Courier New"/>
                <a:cs typeface="Courier New"/>
              </a:rPr>
              <a:t>left()</a:t>
            </a:r>
            <a:r>
              <a:rPr lang="en-US" dirty="0" smtClean="0">
                <a:latin typeface="Courier New"/>
                <a:cs typeface="Courier New"/>
              </a:rPr>
              <a:t>, mid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, right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// part of a string </a:t>
            </a:r>
          </a:p>
          <a:p>
            <a:pPr fontAlgn="auto"/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leftJustified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rightJustified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// padded version </a:t>
            </a: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 = "apple"; </a:t>
            </a:r>
          </a:p>
          <a:p>
            <a:pPr marL="857250" lvl="2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 = </a:t>
            </a:r>
            <a:r>
              <a:rPr lang="en-US" dirty="0" err="1">
                <a:latin typeface="Courier New"/>
                <a:cs typeface="Courier New"/>
              </a:rPr>
              <a:t>s.leftJustified</a:t>
            </a:r>
            <a:r>
              <a:rPr lang="en-US" dirty="0">
                <a:latin typeface="Courier New"/>
                <a:cs typeface="Courier New"/>
              </a:rPr>
              <a:t>(8, '.'); // t == "apple..." </a:t>
            </a:r>
          </a:p>
        </p:txBody>
      </p:sp>
    </p:spTree>
    <p:extLst>
      <p:ext uri="{BB962C8B-B14F-4D97-AF65-F5344CB8AC3E}">
        <p14:creationId xmlns:p14="http://schemas.microsoft.com/office/powerpoint/2010/main" val="199249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can be extracted from strings.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Numbers: </a:t>
            </a:r>
          </a:p>
          <a:p>
            <a:pPr marL="857250" lvl="2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...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</a:t>
            </a:r>
            <a:r>
              <a:rPr lang="en-US" dirty="0" err="1">
                <a:latin typeface="Courier New"/>
                <a:cs typeface="Courier New"/>
              </a:rPr>
              <a:t>text.toInt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float </a:t>
            </a:r>
            <a:r>
              <a:rPr lang="en-US" dirty="0">
                <a:latin typeface="Courier New"/>
                <a:cs typeface="Courier New"/>
              </a:rPr>
              <a:t>value = </a:t>
            </a:r>
            <a:r>
              <a:rPr lang="en-US" dirty="0" err="1">
                <a:latin typeface="Courier New"/>
                <a:cs typeface="Courier New"/>
              </a:rPr>
              <a:t>text.toFloat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r>
              <a:rPr lang="en-US" dirty="0" smtClean="0"/>
              <a:t>Strings</a:t>
            </a:r>
            <a:r>
              <a:rPr lang="en-US" dirty="0"/>
              <a:t>: </a:t>
            </a:r>
          </a:p>
          <a:p>
            <a:pPr marL="857250" lvl="2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...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QByteArray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bytes = text.toLatin1(); </a:t>
            </a:r>
            <a:endParaRPr lang="en-US" dirty="0" smtClean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QByteArray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bytes = text.toUtf8(); </a:t>
            </a:r>
            <a:endParaRPr lang="en-US" dirty="0" smtClean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QByteArray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bytes = text.toLocal8Bit(); </a:t>
            </a:r>
          </a:p>
        </p:txBody>
      </p:sp>
    </p:spTree>
    <p:extLst>
      <p:ext uri="{BB962C8B-B14F-4D97-AF65-F5344CB8AC3E}">
        <p14:creationId xmlns:p14="http://schemas.microsoft.com/office/powerpoint/2010/main" val="98976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Output </a:t>
            </a:r>
            <a:r>
              <a:rPr lang="en-US" dirty="0"/>
              <a:t>with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...;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total = ...;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= ...;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status =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("Processing file %1 of %2</a:t>
            </a:r>
            <a:r>
              <a:rPr lang="en-US" dirty="0" smtClean="0">
                <a:latin typeface="Courier New"/>
                <a:cs typeface="Courier New"/>
              </a:rPr>
              <a:t>: %3”)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(total).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double </a:t>
            </a:r>
            <a:r>
              <a:rPr lang="en-US" dirty="0">
                <a:latin typeface="Courier New"/>
                <a:cs typeface="Courier New"/>
              </a:rPr>
              <a:t>d = 12.34;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::fromLatin1("delta: %1").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(d,0,'E',3);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== "delta: 1.234E+01" </a:t>
            </a:r>
          </a:p>
          <a:p>
            <a:endParaRPr lang="en-US" dirty="0"/>
          </a:p>
          <a:p>
            <a:r>
              <a:rPr lang="en-US" dirty="0" smtClean="0"/>
              <a:t>Safer: </a:t>
            </a:r>
            <a:r>
              <a:rPr lang="en-US" dirty="0" err="1" smtClean="0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,...,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/>
              <a:t>(“multi</a:t>
            </a:r>
            <a:r>
              <a:rPr lang="en-US" dirty="0"/>
              <a:t>-</a:t>
            </a:r>
            <a:r>
              <a:rPr lang="en-US" dirty="0" err="1"/>
              <a:t>arg</a:t>
            </a:r>
            <a:r>
              <a:rPr lang="en-US" dirty="0"/>
              <a:t>(</a:t>
            </a:r>
            <a:r>
              <a:rPr lang="en-US" dirty="0" smtClean="0"/>
              <a:t>)”)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But: only works with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arguments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4007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Qt</a:t>
            </a:r>
            <a:r>
              <a:rPr lang="fi-FI" dirty="0"/>
              <a:t> Applications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Native</a:t>
            </a:r>
            <a:r>
              <a:rPr lang="fi-FI" dirty="0"/>
              <a:t> Applications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40" y="1763293"/>
            <a:ext cx="5784032" cy="2490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8634" y="1856370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OSX</a:t>
            </a:r>
          </a:p>
          <a:p>
            <a:pPr marL="0" lvl="1" algn="l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 smtClean="0">
                <a:latin typeface="Open Sans Light"/>
                <a:cs typeface="Open Sans Light"/>
              </a:rPr>
              <a:t>Cocoa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 smtClean="0">
                <a:latin typeface="Open Sans Light"/>
                <a:cs typeface="Open Sans Light"/>
              </a:rPr>
              <a:t>Mac </a:t>
            </a:r>
            <a:r>
              <a:rPr lang="en-US" sz="1200" dirty="0">
                <a:latin typeface="Open Sans Light"/>
                <a:cs typeface="Open Sans Light"/>
              </a:rPr>
              <a:t>Kernel</a:t>
            </a:r>
          </a:p>
          <a:p>
            <a:pPr marL="0" lvl="1" algn="l"/>
            <a:r>
              <a:rPr lang="en-US" sz="1200" dirty="0" err="1" smtClean="0">
                <a:latin typeface="Open Sans Light"/>
                <a:cs typeface="Open Sans Light"/>
              </a:rPr>
              <a:t>MacHW</a:t>
            </a:r>
            <a:endParaRPr lang="en-US" sz="1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8634" y="3211601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Android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</a:t>
            </a:r>
            <a:r>
              <a:rPr lang="en-US" sz="1200" dirty="0" smtClean="0">
                <a:latin typeface="Open Sans Light"/>
                <a:cs typeface="Open Sans Light"/>
              </a:rPr>
              <a:t>NDK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</a:t>
            </a:r>
            <a:r>
              <a:rPr lang="en-US" sz="1200" dirty="0" smtClean="0">
                <a:latin typeface="Open Sans Light"/>
                <a:cs typeface="Open Sans Light"/>
              </a:rPr>
              <a:t>Kernel 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HW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021" y="1851878"/>
            <a:ext cx="12228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Windows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r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</a:t>
            </a:r>
            <a:r>
              <a:rPr lang="en-US" sz="1200" dirty="0" smtClean="0">
                <a:latin typeface="Open Sans Light"/>
                <a:cs typeface="Open Sans Light"/>
              </a:rPr>
              <a:t>GDI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</a:t>
            </a:r>
            <a:r>
              <a:rPr lang="en-US" sz="1200" dirty="0" smtClean="0">
                <a:latin typeface="Open Sans Light"/>
                <a:cs typeface="Open Sans Light"/>
              </a:rPr>
              <a:t>Kernel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PC HW</a:t>
            </a:r>
            <a:endParaRPr lang="en-US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152" y="3219486"/>
            <a:ext cx="14717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Embedded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X11, Wayland, </a:t>
            </a:r>
            <a:r>
              <a:rPr lang="en-US" sz="1200" dirty="0" smtClean="0">
                <a:latin typeface="Open Sans Light"/>
                <a:cs typeface="Open Sans Light"/>
              </a:rPr>
              <a:t>EGLFS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Linux </a:t>
            </a:r>
            <a:r>
              <a:rPr lang="en-US" sz="1200" dirty="0" smtClean="0">
                <a:latin typeface="Open Sans Light"/>
                <a:cs typeface="Open Sans Light"/>
              </a:rPr>
              <a:t>Kernel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Embedded HW</a:t>
            </a:r>
            <a:endParaRPr lang="en-US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5607" y="1823151"/>
            <a:ext cx="133385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kern="1800" spc="-30" dirty="0" err="1">
                <a:solidFill>
                  <a:schemeClr val="accent1"/>
                </a:solidFill>
                <a:latin typeface="Open Sans"/>
                <a:cs typeface="Open Sans"/>
              </a:rPr>
              <a:t>Qt</a:t>
            </a:r>
            <a:r>
              <a:rPr lang="en-US" sz="1200" kern="1800" spc="-30" dirty="0">
                <a:solidFill>
                  <a:schemeClr val="accent1"/>
                </a:solidFill>
                <a:latin typeface="Open Sans"/>
                <a:cs typeface="Open Sans"/>
              </a:rPr>
              <a:t> </a:t>
            </a:r>
            <a:r>
              <a:rPr lang="en-US" sz="1200" kern="1800" spc="-30" dirty="0" smtClean="0">
                <a:solidFill>
                  <a:schemeClr val="accent1"/>
                </a:solidFill>
                <a:latin typeface="Open Sans"/>
                <a:cs typeface="Open Sans"/>
              </a:rPr>
              <a:t>Application</a:t>
            </a:r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739797" y="3570409"/>
            <a:ext cx="1924438" cy="617953"/>
          </a:xfrm>
          <a:prstGeom prst="roundRect">
            <a:avLst>
              <a:gd name="adj" fmla="val 738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5215" y="3639876"/>
            <a:ext cx="113373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QtGui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QtCore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QtNetwork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8215" y="3639876"/>
            <a:ext cx="83947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QtSql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QtMultimedia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smtClean="0">
                <a:solidFill>
                  <a:schemeClr val="bg1"/>
                </a:solidFill>
                <a:latin typeface="Open Sans"/>
                <a:cs typeface="Open Sans"/>
              </a:rPr>
              <a:t>etc. 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0822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Obtaining raw character data from a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char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bytes.data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const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char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bytes.constData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WARNING:</a:t>
            </a:r>
            <a:endParaRPr lang="en-US" dirty="0"/>
          </a:p>
          <a:p>
            <a:r>
              <a:rPr lang="en-US" dirty="0" smtClean="0"/>
              <a:t>Character data is only valid for the life time of the byte array.</a:t>
            </a:r>
            <a:endParaRPr lang="en-US" dirty="0"/>
          </a:p>
          <a:p>
            <a:r>
              <a:rPr lang="en-US" dirty="0" smtClean="0"/>
              <a:t>Calling a </a:t>
            </a:r>
            <a:r>
              <a:rPr lang="en-US" dirty="0" smtClean="0">
                <a:latin typeface="Courier New"/>
                <a:cs typeface="Courier New"/>
              </a:rPr>
              <a:t>non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member of bytes also invalidates </a:t>
            </a:r>
            <a:r>
              <a:rPr lang="en-US" dirty="0" err="1" smtClean="0">
                <a:latin typeface="Courier New"/>
                <a:cs typeface="Courier New"/>
              </a:rPr>
              <a:t>ptr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Either copy the character data or keep a copy of the byte array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7458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length(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endsWith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startsWith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count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indexOf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lastIndexOf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Expression </a:t>
            </a:r>
            <a:r>
              <a:rPr lang="en-US" dirty="0"/>
              <a:t>can be characters, strings, or regular expressions </a:t>
            </a:r>
          </a:p>
        </p:txBody>
      </p:sp>
    </p:spTree>
    <p:extLst>
      <p:ext uri="{BB962C8B-B14F-4D97-AF65-F5344CB8AC3E}">
        <p14:creationId xmlns:p14="http://schemas.microsoft.com/office/powerpoint/2010/main" val="24539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::split()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::join()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replaceInStrings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::filter() </a:t>
            </a:r>
          </a:p>
        </p:txBody>
      </p:sp>
    </p:spTree>
    <p:extLst>
      <p:ext uri="{BB962C8B-B14F-4D97-AF65-F5344CB8AC3E}">
        <p14:creationId xmlns:p14="http://schemas.microsoft.com/office/powerpoint/2010/main" val="20996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Regular Expressions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 smtClean="0">
                <a:latin typeface="Courier New"/>
                <a:cs typeface="Courier New"/>
              </a:rPr>
              <a:t>QRegularExpression</a:t>
            </a:r>
            <a:r>
              <a:rPr lang="en-US" dirty="0" smtClean="0"/>
              <a:t> </a:t>
            </a:r>
            <a:r>
              <a:rPr lang="en-US" dirty="0" smtClean="0"/>
              <a:t>supports</a:t>
            </a:r>
            <a:endParaRPr lang="en-US" dirty="0"/>
          </a:p>
          <a:p>
            <a:pPr lvl="1"/>
            <a:r>
              <a:rPr lang="en-US" dirty="0" smtClean="0"/>
              <a:t>Regular expression matching </a:t>
            </a:r>
          </a:p>
          <a:p>
            <a:pPr lvl="1"/>
            <a:r>
              <a:rPr lang="en-US" dirty="0" smtClean="0"/>
              <a:t>Wildcard matching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QRegularExpression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rx</a:t>
            </a:r>
            <a:r>
              <a:rPr lang="en-US" dirty="0">
                <a:latin typeface="Courier New"/>
                <a:cs typeface="Courier New"/>
              </a:rPr>
              <a:t>("^\\d\\d?$"); </a:t>
            </a:r>
            <a:r>
              <a:rPr lang="en-US" dirty="0" smtClean="0">
                <a:latin typeface="Courier New"/>
                <a:cs typeface="Courier New"/>
              </a:rPr>
              <a:t>		/</a:t>
            </a:r>
            <a:r>
              <a:rPr lang="en-US" dirty="0">
                <a:latin typeface="Courier New"/>
                <a:cs typeface="Courier New"/>
              </a:rPr>
              <a:t>/ match integers 0 to 99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("123");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("-6"); </a:t>
            </a:r>
            <a:r>
              <a:rPr lang="en-US" dirty="0" smtClean="0">
                <a:latin typeface="Courier New"/>
                <a:cs typeface="Courier New"/>
              </a:rPr>
              <a:t> /</a:t>
            </a:r>
            <a:r>
              <a:rPr lang="en-US" dirty="0">
                <a:latin typeface="Courier New"/>
                <a:cs typeface="Courier New"/>
              </a:rPr>
              <a:t>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("6"); </a:t>
            </a:r>
            <a:r>
              <a:rPr lang="en-US" dirty="0" smtClean="0">
                <a:latin typeface="Courier New"/>
                <a:cs typeface="Courier New"/>
              </a:rPr>
              <a:t>  /</a:t>
            </a:r>
            <a:r>
              <a:rPr lang="en-US" dirty="0">
                <a:latin typeface="Courier New"/>
                <a:cs typeface="Courier New"/>
              </a:rPr>
              <a:t>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has match: 0:(0, 1, "6"))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217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Container Classes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095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purpose template-based container classes 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/>
              <a:t>- </a:t>
            </a:r>
            <a:r>
              <a:rPr lang="en-US" i="1" dirty="0"/>
              <a:t>Sequence Container </a:t>
            </a:r>
            <a:endParaRPr lang="en-US" dirty="0" smtClean="0"/>
          </a:p>
          <a:p>
            <a:pPr lvl="1"/>
            <a:r>
              <a:rPr lang="en-US" dirty="0" smtClean="0"/>
              <a:t>Other: </a:t>
            </a:r>
            <a:r>
              <a:rPr lang="en-US" dirty="0" err="1" smtClean="0">
                <a:latin typeface="Courier New"/>
                <a:cs typeface="Courier New"/>
              </a:rPr>
              <a:t>QLinkedList</a:t>
            </a:r>
            <a:r>
              <a:rPr lang="en-US" dirty="0" smtClean="0">
                <a:latin typeface="Courier New"/>
                <a:cs typeface="Courier New"/>
              </a:rPr>
              <a:t> ,</a:t>
            </a:r>
            <a:r>
              <a:rPr lang="en-US" dirty="0" err="1">
                <a:latin typeface="Courier New"/>
                <a:cs typeface="Courier New"/>
              </a:rPr>
              <a:t>QStack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QQueue</a:t>
            </a:r>
            <a:r>
              <a:rPr lang="en-US" dirty="0">
                <a:latin typeface="Courier New"/>
                <a:cs typeface="Courier New"/>
              </a:rPr>
              <a:t>... 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- </a:t>
            </a:r>
            <a:r>
              <a:rPr lang="en-US" i="1" dirty="0"/>
              <a:t>Associative Container </a:t>
            </a:r>
            <a:endParaRPr lang="en-US" dirty="0" smtClean="0"/>
          </a:p>
          <a:p>
            <a:pPr lvl="1"/>
            <a:r>
              <a:rPr lang="en-US" dirty="0" smtClean="0"/>
              <a:t>Other: </a:t>
            </a:r>
            <a:r>
              <a:rPr lang="en-US" dirty="0" err="1" smtClean="0">
                <a:latin typeface="Courier New"/>
                <a:cs typeface="Courier New"/>
              </a:rPr>
              <a:t>QHash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QSet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QMultiMap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QMultiHash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Qt's</a:t>
            </a:r>
            <a:r>
              <a:rPr lang="en-US" dirty="0" smtClean="0"/>
              <a:t> </a:t>
            </a:r>
            <a:r>
              <a:rPr lang="en-US" dirty="0"/>
              <a:t>Container Classes compared to </a:t>
            </a:r>
            <a:r>
              <a:rPr lang="en-US" dirty="0" smtClean="0"/>
              <a:t>STL</a:t>
            </a:r>
            <a:endParaRPr lang="en-US" dirty="0"/>
          </a:p>
          <a:p>
            <a:r>
              <a:rPr lang="en-US" dirty="0" smtClean="0"/>
              <a:t>Lighter, safer, and easier to use than STL containers</a:t>
            </a:r>
          </a:p>
          <a:p>
            <a:r>
              <a:rPr lang="en-US" dirty="0" smtClean="0"/>
              <a:t>If you prefer STL, feel free to continue using it.</a:t>
            </a:r>
          </a:p>
          <a:p>
            <a:r>
              <a:rPr lang="en-US" dirty="0" smtClean="0"/>
              <a:t>Methods exist that convert between Qt and STL</a:t>
            </a:r>
          </a:p>
          <a:p>
            <a:pPr lvl="1"/>
            <a:r>
              <a:rPr lang="en-US" dirty="0" smtClean="0"/>
              <a:t>e.g. you need to pass </a:t>
            </a:r>
            <a:r>
              <a:rPr lang="en-US" dirty="0" err="1" smtClean="0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list </a:t>
            </a:r>
            <a:r>
              <a:rPr lang="en-US" dirty="0" smtClean="0"/>
              <a:t>to a Qt method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1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 smtClean="0">
                <a:latin typeface="Courier New"/>
                <a:cs typeface="Courier New"/>
              </a:rPr>
              <a:t>QMap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718729"/>
            <a:ext cx="8062707" cy="154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item1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list.count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++)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item2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list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list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.indexOf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50711" y="3742264"/>
            <a:ext cx="8062707" cy="1413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"Italy"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48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inserts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key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exists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map.contains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("Norway"))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map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recommended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lookup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962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Complexity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fast is a function when number of items grow?</a:t>
            </a:r>
            <a:endParaRPr lang="en-US" dirty="0"/>
          </a:p>
          <a:p>
            <a:r>
              <a:rPr lang="en-US" dirty="0" smtClean="0"/>
              <a:t>Sequential Container (</a:t>
            </a:r>
            <a:r>
              <a:rPr lang="en-US" i="1" dirty="0"/>
              <a:t>all complexities are amortized 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Associative Container (</a:t>
            </a:r>
            <a:r>
              <a:rPr lang="en-US" i="1" dirty="0"/>
              <a:t>all complexities are amortized 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454605"/>
              </p:ext>
            </p:extLst>
          </p:nvPr>
        </p:nvGraphicFramePr>
        <p:xfrm>
          <a:off x="694266" y="1960035"/>
          <a:ext cx="762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Lookup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Insert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Append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Prepend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QVector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QLinkedList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306932"/>
              </p:ext>
            </p:extLst>
          </p:nvPr>
        </p:nvGraphicFramePr>
        <p:xfrm>
          <a:off x="694266" y="4093245"/>
          <a:ext cx="4572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Lookup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Insert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QMap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O(log(n))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O(log(n))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QHash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8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Classes in Qt Container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must be </a:t>
            </a:r>
            <a:r>
              <a:rPr lang="en-US" dirty="0" err="1" smtClean="0"/>
              <a:t>an</a:t>
            </a:r>
            <a:r>
              <a:rPr lang="en-US" i="1" dirty="0" err="1" smtClean="0"/>
              <a:t>assignable</a:t>
            </a:r>
            <a:r>
              <a:rPr lang="en-US" i="1" dirty="0" smtClean="0"/>
              <a:t> data type </a:t>
            </a:r>
            <a:endParaRPr lang="en-US" dirty="0"/>
          </a:p>
          <a:p>
            <a:r>
              <a:rPr lang="en-US" dirty="0" smtClean="0"/>
              <a:t>Class is </a:t>
            </a:r>
            <a:r>
              <a:rPr lang="en-US" i="1" dirty="0" smtClean="0"/>
              <a:t>assignable</a:t>
            </a:r>
            <a:r>
              <a:rPr lang="en-US" dirty="0" smtClean="0"/>
              <a:t>, if:</a:t>
            </a:r>
          </a:p>
          <a:p>
            <a:endParaRPr lang="en-US" dirty="0" smtClean="0"/>
          </a:p>
          <a:p>
            <a:pPr fontAlgn="auto"/>
            <a:endParaRPr lang="en-US" i="1" dirty="0" smtClean="0"/>
          </a:p>
          <a:p>
            <a:pPr fontAlgn="auto"/>
            <a:endParaRPr lang="en-US" i="1" dirty="0" smtClean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 smtClean="0"/>
          </a:p>
          <a:p>
            <a:pPr fontAlgn="auto"/>
            <a:r>
              <a:rPr lang="en-US" i="1" dirty="0" smtClean="0"/>
              <a:t>If copy constructor or assignment operator is not provided </a:t>
            </a:r>
            <a:endParaRPr lang="en-US" dirty="0"/>
          </a:p>
          <a:p>
            <a:pPr lvl="1"/>
            <a:r>
              <a:rPr lang="en-US" dirty="0" smtClean="0"/>
              <a:t>C</a:t>
            </a:r>
            <a:r>
              <a:rPr lang="en-US" dirty="0"/>
              <a:t>++</a:t>
            </a:r>
            <a:r>
              <a:rPr lang="en-US" dirty="0" smtClean="0"/>
              <a:t>will provide one (uses member copying</a:t>
            </a:r>
            <a:r>
              <a:rPr lang="en-US" dirty="0"/>
              <a:t>) </a:t>
            </a:r>
          </a:p>
          <a:p>
            <a:pPr fontAlgn="auto"/>
            <a:r>
              <a:rPr lang="en-US" i="1" dirty="0" smtClean="0"/>
              <a:t>If no constructors provided</a:t>
            </a:r>
            <a:endParaRPr lang="en-US" i="1" dirty="0"/>
          </a:p>
          <a:p>
            <a:pPr lvl="1"/>
            <a:r>
              <a:rPr lang="en-US" dirty="0" smtClean="0"/>
              <a:t>Empty default constructor provided by C</a:t>
            </a:r>
            <a:r>
              <a:rPr lang="en-US" dirty="0"/>
              <a:t>++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57117" y="2005364"/>
            <a:ext cx="8062707" cy="1549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other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assignment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operator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&amp;operator=(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other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3237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on Container Keys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</a:t>
            </a:r>
            <a:r>
              <a:rPr lang="en-US" dirty="0" smtClean="0">
                <a:latin typeface="Courier New"/>
                <a:cs typeface="Courier New"/>
              </a:rPr>
              <a:t>K</a:t>
            </a:r>
            <a:r>
              <a:rPr lang="en-US" dirty="0" smtClean="0"/>
              <a:t> as key for </a:t>
            </a:r>
            <a:r>
              <a:rPr lang="en-US" dirty="0" err="1" smtClean="0">
                <a:latin typeface="Courier New"/>
                <a:cs typeface="Courier New"/>
              </a:rPr>
              <a:t>QMap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Type </a:t>
            </a:r>
            <a:r>
              <a:rPr lang="en-US" dirty="0" smtClean="0">
                <a:latin typeface="Courier New"/>
                <a:cs typeface="Courier New"/>
              </a:rPr>
              <a:t>K</a:t>
            </a:r>
            <a:r>
              <a:rPr lang="en-US" dirty="0" smtClean="0"/>
              <a:t> as key for </a:t>
            </a:r>
            <a:r>
              <a:rPr lang="en-US" dirty="0" err="1" smtClean="0">
                <a:latin typeface="Courier New"/>
                <a:cs typeface="Courier New"/>
              </a:rPr>
              <a:t>QHash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QSet</a:t>
            </a:r>
            <a:r>
              <a:rPr lang="en-US" dirty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718729"/>
            <a:ext cx="8062707" cy="1143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operator&lt;(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50711" y="3488264"/>
            <a:ext cx="8062707" cy="795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uint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106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Qt </a:t>
            </a:r>
            <a:r>
              <a:rPr lang="fi-FI" dirty="0" err="1"/>
              <a:t>Developer</a:t>
            </a:r>
            <a:r>
              <a:rPr lang="fi-FI" dirty="0"/>
              <a:t> </a:t>
            </a:r>
            <a:r>
              <a:rPr lang="fi-FI" dirty="0" err="1"/>
              <a:t>Offering</a:t>
            </a:r>
            <a:r>
              <a:rPr lang="fi-FI" dirty="0"/>
              <a:t>, </a:t>
            </a:r>
            <a:r>
              <a:rPr lang="fi-FI" dirty="0" err="1"/>
              <a:t>Cross-Platform</a:t>
            </a:r>
            <a:r>
              <a:rPr lang="fi-FI" dirty="0"/>
              <a:t> </a:t>
            </a:r>
            <a:r>
              <a:rPr lang="fi-FI" dirty="0" err="1"/>
              <a:t>APIs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2335" y="2104965"/>
            <a:ext cx="710142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600" dirty="0">
                <a:solidFill>
                  <a:srgbClr val="46A2DA"/>
                </a:solidFill>
                <a:latin typeface="Open Sans"/>
                <a:cs typeface="Open Sans"/>
              </a:rPr>
              <a:t>GUI</a:t>
            </a:r>
            <a:endParaRPr lang="en-US" sz="1600" dirty="0" smtClean="0">
              <a:solidFill>
                <a:srgbClr val="46A2DA"/>
              </a:solidFill>
              <a:latin typeface="Open Sans"/>
              <a:cs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775" y="3789656"/>
            <a:ext cx="891573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600" dirty="0">
                <a:solidFill>
                  <a:schemeClr val="accent1"/>
                </a:solidFill>
                <a:latin typeface="Open Sans"/>
                <a:cs typeface="Open Sans"/>
              </a:rPr>
              <a:t>non-GUI</a:t>
            </a:r>
            <a:endParaRPr lang="en-US" sz="1600" dirty="0" smtClean="0">
              <a:solidFill>
                <a:schemeClr val="accent1"/>
              </a:solidFill>
              <a:latin typeface="Open Sans"/>
              <a:cs typeface="Ope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02936" y="1051119"/>
            <a:ext cx="3542261" cy="197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ts val="1420"/>
              </a:lnSpc>
            </a:pPr>
            <a:r>
              <a:rPr lang="en-US" sz="1600" dirty="0">
                <a:solidFill>
                  <a:srgbClr val="1E1B18"/>
                </a:solidFill>
                <a:latin typeface="Open Sans"/>
                <a:cs typeface="Open Sans"/>
              </a:rPr>
              <a:t>Essentials</a:t>
            </a:r>
            <a:endParaRPr lang="en-US" sz="1600" dirty="0" smtClean="0">
              <a:solidFill>
                <a:srgbClr val="1E1B18"/>
              </a:solidFill>
              <a:latin typeface="Open Sans"/>
              <a:cs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5114" y="1355073"/>
            <a:ext cx="2540059" cy="197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ts val="1420"/>
              </a:lnSpc>
            </a:pPr>
            <a:r>
              <a:rPr lang="en-US" sz="1600" dirty="0">
                <a:solidFill>
                  <a:srgbClr val="1E1B18"/>
                </a:solidFill>
                <a:latin typeface="Open Sans"/>
                <a:cs typeface="Open Sans"/>
              </a:rPr>
              <a:t>Add-ons</a:t>
            </a:r>
            <a:endParaRPr lang="en-US" sz="1600" dirty="0" smtClean="0">
              <a:solidFill>
                <a:srgbClr val="1E1B18"/>
              </a:solidFill>
              <a:latin typeface="Open Sans"/>
              <a:cs typeface="Open Sans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1497175" y="1347995"/>
            <a:ext cx="999510" cy="14339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normalizeH="0" baseline="0" dirty="0" smtClean="0">
                <a:ln>
                  <a:noFill/>
                </a:ln>
                <a:solidFill>
                  <a:srgbClr val="46A2DA"/>
                </a:solidFill>
                <a:effectLst/>
                <a:latin typeface="Open Sans"/>
                <a:cs typeface="Open Sans"/>
              </a:rPr>
              <a:t>Widgets</a:t>
            </a: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</a:t>
            </a:r>
            <a:r>
              <a:rPr lang="en-US" sz="1200" dirty="0">
                <a:latin typeface="Open Sans Light"/>
                <a:cs typeface="Open Sans Light"/>
              </a:rPr>
              <a:t>++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Native LAF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Layouts</a:t>
            </a: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Styles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OpenGL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2582763" y="1347995"/>
            <a:ext cx="1273012" cy="14339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err="1">
                <a:solidFill>
                  <a:srgbClr val="46A2DA"/>
                </a:solidFill>
                <a:latin typeface="Open Sans"/>
                <a:cs typeface="Open Sans"/>
              </a:rPr>
              <a:t>Qt</a:t>
            </a:r>
            <a:r>
              <a:rPr lang="en-US" sz="1400" dirty="0">
                <a:solidFill>
                  <a:srgbClr val="46A2DA"/>
                </a:solidFill>
                <a:latin typeface="Open Sans"/>
                <a:cs typeface="Open Sans"/>
              </a:rPr>
              <a:t> Quick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QML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Controls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Layouts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Styles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OpenGL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936284" y="1347996"/>
            <a:ext cx="1264366" cy="14339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smtClean="0">
                <a:solidFill>
                  <a:srgbClr val="46A2DA"/>
                </a:solidFill>
                <a:latin typeface="Open Sans"/>
                <a:cs typeface="Open Sans"/>
              </a:rPr>
              <a:t>WebEngine</a:t>
            </a:r>
          </a:p>
          <a:p>
            <a:pPr algn="l"/>
            <a:r>
              <a:rPr lang="fi-FI" sz="1400" smtClean="0">
                <a:solidFill>
                  <a:srgbClr val="46A2DA"/>
                </a:solidFill>
                <a:latin typeface="Open Sans"/>
                <a:cs typeface="Open Sans"/>
              </a:rPr>
              <a:t>+ WebView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HTML 5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Hybrid UIs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96952" y="2118951"/>
            <a:ext cx="1202297" cy="29944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SVG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5793838" y="2482850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smtClean="0">
                <a:latin typeface="Open Sans Light"/>
                <a:cs typeface="Open Sans Light"/>
              </a:rPr>
              <a:t>Canvas 3D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88228" y="2843678"/>
            <a:ext cx="1211021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Serial Port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497175" y="2859050"/>
            <a:ext cx="1001534" cy="229871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Core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Processes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Threads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IPC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Containers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I/</a:t>
            </a:r>
            <a:r>
              <a:rPr lang="en-US" sz="1200" dirty="0" smtClean="0">
                <a:latin typeface="Open Sans Light"/>
                <a:cs typeface="Open Sans Light"/>
              </a:rPr>
              <a:t>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Strings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Etc</a:t>
            </a:r>
            <a:r>
              <a:rPr lang="en-US" sz="1200" dirty="0" smtClean="0">
                <a:latin typeface="Open Sans Light"/>
                <a:cs typeface="Open Sans Light"/>
              </a:rPr>
              <a:t>.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000" dirty="0" smtClean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2582763" y="2858711"/>
            <a:ext cx="1269901" cy="1262324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Multimedia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Audio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Video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Radio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Camera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582763" y="4201339"/>
            <a:ext cx="1279426" cy="9564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err="1">
                <a:solidFill>
                  <a:schemeClr val="accent1"/>
                </a:solidFill>
                <a:latin typeface="Open Sans"/>
                <a:cs typeface="Open Sans"/>
              </a:rPr>
              <a:t>Sql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SQL and Oracle databases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3936285" y="2860869"/>
            <a:ext cx="1264366" cy="12601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Network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HTTP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FTP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TCP/UDP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SSL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36285" y="4200848"/>
            <a:ext cx="1264365" cy="95691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err="1">
                <a:solidFill>
                  <a:schemeClr val="accent1"/>
                </a:solidFill>
                <a:latin typeface="Open Sans"/>
                <a:cs typeface="Open Sans"/>
              </a:rPr>
              <a:t>Qt</a:t>
            </a:r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Open Sans"/>
                <a:cs typeface="Open Sans"/>
              </a:rPr>
              <a:t>Test</a:t>
            </a:r>
            <a:endParaRPr lang="en-US" sz="1000" dirty="0">
              <a:latin typeface="Open Sans"/>
              <a:cs typeface="Open Sans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7063868" y="2845374"/>
            <a:ext cx="1264420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Bluetooth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5788228" y="3242284"/>
            <a:ext cx="1211021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Positioning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7063868" y="3238728"/>
            <a:ext cx="1264420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Concurrency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788228" y="3639678"/>
            <a:ext cx="1211021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Printing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7063868" y="3636122"/>
            <a:ext cx="1264420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Scripting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5788228" y="4037110"/>
            <a:ext cx="1211021" cy="2959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NFC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7063868" y="4033554"/>
            <a:ext cx="1264420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Platform Extras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5788228" y="4434525"/>
            <a:ext cx="1211021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XML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7063868" y="4430969"/>
            <a:ext cx="1264420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Sensors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5785114" y="4828825"/>
            <a:ext cx="1211021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 smtClean="0">
                <a:latin typeface="Open Sans Light"/>
                <a:cs typeface="Open Sans Light"/>
              </a:rPr>
              <a:t>Image </a:t>
            </a:r>
            <a:r>
              <a:rPr lang="en-US" sz="1200" dirty="0">
                <a:latin typeface="Open Sans Light"/>
                <a:cs typeface="Open Sans Light"/>
              </a:rPr>
              <a:t>formats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5790723" y="1765889"/>
            <a:ext cx="1214135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smtClean="0">
                <a:latin typeface="Open Sans Light"/>
                <a:cs typeface="Open Sans Light"/>
              </a:rPr>
              <a:t>Charts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7063868" y="4828824"/>
            <a:ext cx="1264420" cy="278089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000" smtClean="0">
                <a:latin typeface="Open Sans Light"/>
                <a:cs typeface="Open Sans Light"/>
              </a:rPr>
              <a:t>In-App Purchasing</a:t>
            </a:r>
            <a:endParaRPr lang="en-US" sz="1000" dirty="0" smtClean="0">
              <a:latin typeface="Open Sans Light"/>
              <a:cs typeface="Open Sans Light"/>
            </a:endParaRPr>
          </a:p>
        </p:txBody>
      </p:sp>
      <p:sp>
        <p:nvSpPr>
          <p:cNvPr id="42" name="Rounded Rectangle 41"/>
          <p:cNvSpPr/>
          <p:nvPr/>
        </p:nvSpPr>
        <p:spPr bwMode="auto">
          <a:xfrm>
            <a:off x="7063867" y="2118302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smtClean="0">
                <a:latin typeface="Open Sans Light"/>
                <a:cs typeface="Open Sans Light"/>
              </a:rPr>
              <a:t>Data Visualization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7069478" y="2482850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100" smtClean="0">
                <a:latin typeface="Open Sans Light"/>
                <a:cs typeface="Open Sans Light"/>
              </a:rPr>
              <a:t>Virtual Keyboard</a:t>
            </a:r>
            <a:endParaRPr lang="en-US" sz="1100" dirty="0" smtClean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923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Iterators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 reading a container's content sequentially </a:t>
            </a:r>
          </a:p>
          <a:p>
            <a:r>
              <a:rPr lang="en-US" b="1" dirty="0" smtClean="0"/>
              <a:t>Java</a:t>
            </a:r>
            <a:r>
              <a:rPr lang="en-US" b="1" dirty="0"/>
              <a:t>-</a:t>
            </a:r>
            <a:r>
              <a:rPr lang="en-US" b="1" dirty="0" smtClean="0"/>
              <a:t>style iterators</a:t>
            </a:r>
            <a:r>
              <a:rPr lang="en-US" dirty="0" smtClean="0"/>
              <a:t>: simple and easy to use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QListIterator</a:t>
            </a:r>
            <a:r>
              <a:rPr lang="en-US" dirty="0" smtClean="0">
                <a:latin typeface="Courier New"/>
                <a:cs typeface="Courier New"/>
              </a:rPr>
              <a:t>&lt;...&gt;</a:t>
            </a:r>
            <a:r>
              <a:rPr lang="en-US" dirty="0" smtClean="0"/>
              <a:t> for read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QMutableListIterator</a:t>
            </a:r>
            <a:r>
              <a:rPr lang="en-US" dirty="0" smtClean="0">
                <a:latin typeface="Courier New"/>
                <a:cs typeface="Courier New"/>
              </a:rPr>
              <a:t>&lt;...&gt;</a:t>
            </a:r>
            <a:r>
              <a:rPr lang="en-US" dirty="0" smtClean="0"/>
              <a:t> for read-write </a:t>
            </a:r>
          </a:p>
          <a:p>
            <a:r>
              <a:rPr lang="en-US" b="1" dirty="0" smtClean="0"/>
              <a:t>STL</a:t>
            </a:r>
            <a:r>
              <a:rPr lang="en-US" b="1" dirty="0"/>
              <a:t>-</a:t>
            </a:r>
            <a:r>
              <a:rPr lang="en-US" b="1" dirty="0" smtClean="0"/>
              <a:t>style iterators </a:t>
            </a:r>
            <a:r>
              <a:rPr lang="en-US" dirty="0" smtClean="0"/>
              <a:t>slightly more efficient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const_iterator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for read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::iterator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for read</a:t>
            </a:r>
            <a:r>
              <a:rPr lang="en-US" dirty="0"/>
              <a:t>-</a:t>
            </a:r>
            <a:r>
              <a:rPr lang="en-US" dirty="0" smtClean="0"/>
              <a:t>write</a:t>
            </a:r>
            <a:endParaRPr lang="en-US" dirty="0"/>
          </a:p>
          <a:p>
            <a:r>
              <a:rPr lang="en-US" dirty="0" smtClean="0"/>
              <a:t>Same works for </a:t>
            </a:r>
            <a:r>
              <a:rPr lang="en-US" dirty="0" err="1" smtClean="0">
                <a:latin typeface="Courier New"/>
                <a:cs typeface="Courier New"/>
              </a:rPr>
              <a:t>QSet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QMap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QHash</a:t>
            </a:r>
            <a:r>
              <a:rPr lang="en-US" dirty="0" smtClean="0"/>
              <a:t>, .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173494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Iterators Java style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/>
              <a:t> iterator 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list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&lt;&lt; "A" &lt;&lt; "B" &lt;&lt; "C" &lt;&lt; "D";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QListIterator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it(list); </a:t>
            </a:r>
          </a:p>
          <a:p>
            <a:r>
              <a:rPr lang="en-US" dirty="0" smtClean="0"/>
              <a:t>Forward iteration 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while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it.hasNext</a:t>
            </a:r>
            <a:r>
              <a:rPr lang="en-US" dirty="0">
                <a:latin typeface="Courier New"/>
                <a:cs typeface="Courier New"/>
              </a:rPr>
              <a:t>()) </a:t>
            </a:r>
            <a:r>
              <a:rPr lang="en-US" dirty="0" smtClean="0">
                <a:latin typeface="Courier New"/>
                <a:cs typeface="Courier New"/>
              </a:rPr>
              <a:t>{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() &lt;&lt; </a:t>
            </a:r>
            <a:r>
              <a:rPr lang="en-US" dirty="0" err="1">
                <a:latin typeface="Courier New"/>
                <a:cs typeface="Courier New"/>
              </a:rPr>
              <a:t>it.next</a:t>
            </a:r>
            <a:r>
              <a:rPr lang="en-US" dirty="0">
                <a:latin typeface="Courier New"/>
                <a:cs typeface="Courier New"/>
              </a:rPr>
              <a:t>(); // A B C D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	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Backward iteration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it.toBack</a:t>
            </a:r>
            <a:r>
              <a:rPr lang="en-US" dirty="0">
                <a:latin typeface="Courier New"/>
                <a:cs typeface="Courier New"/>
              </a:rPr>
              <a:t>(); // position after the last item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while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it.hasPrevious</a:t>
            </a:r>
            <a:r>
              <a:rPr lang="en-US" dirty="0">
                <a:latin typeface="Courier New"/>
                <a:cs typeface="Courier New"/>
              </a:rPr>
              <a:t>())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() &lt;&lt; </a:t>
            </a:r>
            <a:r>
              <a:rPr lang="en-US" dirty="0" err="1">
                <a:latin typeface="Courier New"/>
                <a:cs typeface="Courier New"/>
              </a:rPr>
              <a:t>it.previous</a:t>
            </a:r>
            <a:r>
              <a:rPr lang="en-US" dirty="0">
                <a:latin typeface="Courier New"/>
                <a:cs typeface="Courier New"/>
              </a:rPr>
              <a:t>(); // D C B A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javaiterator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4" y="1370838"/>
            <a:ext cx="2569779" cy="9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During Iteration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i="1" dirty="0" smtClean="0"/>
              <a:t>mutable </a:t>
            </a:r>
            <a:r>
              <a:rPr lang="en-US" dirty="0" smtClean="0"/>
              <a:t>versions of the iterators (e.g. </a:t>
            </a:r>
            <a:r>
              <a:rPr lang="en-US" dirty="0" err="1" smtClean="0">
                <a:latin typeface="Courier New"/>
                <a:cs typeface="Courier New"/>
              </a:rPr>
              <a:t>QMutableListIterator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remove()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Operate on items just jumped over using </a:t>
            </a:r>
            <a:r>
              <a:rPr lang="en-US" dirty="0" smtClean="0">
                <a:latin typeface="Courier New"/>
                <a:cs typeface="Courier New"/>
              </a:rPr>
              <a:t>next</a:t>
            </a:r>
            <a:r>
              <a:rPr lang="en-US" dirty="0">
                <a:latin typeface="Courier New"/>
                <a:cs typeface="Courier New"/>
              </a:rPr>
              <a:t>()/previous() </a:t>
            </a:r>
          </a:p>
          <a:p>
            <a:r>
              <a:rPr lang="en-US" dirty="0" smtClean="0">
                <a:latin typeface="Courier New"/>
                <a:cs typeface="Courier New"/>
              </a:rPr>
              <a:t>insert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Inserts item at current position in sequence 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previous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reveals just inserted item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735662"/>
            <a:ext cx="8062707" cy="1769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QMutableListIterator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hasNext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!=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.remove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4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268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next(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previous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 Item class with </a:t>
            </a:r>
            <a:r>
              <a:rPr lang="en-US" dirty="0" smtClean="0">
                <a:latin typeface="Courier New"/>
                <a:cs typeface="Courier New"/>
              </a:rPr>
              <a:t>key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Alternatively use </a:t>
            </a:r>
            <a:r>
              <a:rPr lang="en-US" dirty="0" smtClean="0">
                <a:latin typeface="Courier New"/>
                <a:cs typeface="Courier New"/>
              </a:rPr>
              <a:t>key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from iterator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2319867"/>
            <a:ext cx="8198178" cy="2218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"Paris"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"Guatemala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"Guatemala"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"Mexico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"Mexico"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"Russia"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QMutableMapIterator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hasNext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>
                <a:latin typeface="Courier New"/>
                <a:cs typeface="Courier New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endsWith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"City"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.remove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"Paris",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-containers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62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STL-style Iterators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/>
              <a:t> iterator 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list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&lt;&lt; "A" &lt;&lt; "B" &lt;&lt; "C" &lt;&lt; "D";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QListIterator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it(list); </a:t>
            </a:r>
          </a:p>
          <a:p>
            <a:r>
              <a:rPr lang="en-US" dirty="0" smtClean="0"/>
              <a:t>Forward mutable iteration </a:t>
            </a:r>
          </a:p>
          <a:p>
            <a:pPr marL="400050" lvl="1" indent="0">
              <a:buNone/>
            </a:pPr>
            <a:r>
              <a:rPr lang="en-US" b="1" dirty="0">
                <a:latin typeface="Courier New"/>
                <a:cs typeface="Courier New"/>
              </a:rPr>
              <a:t>for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list.begin</a:t>
            </a:r>
            <a:r>
              <a:rPr lang="en-US" dirty="0">
                <a:latin typeface="Courier New"/>
                <a:cs typeface="Courier New"/>
              </a:rPr>
              <a:t>();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!= </a:t>
            </a:r>
            <a:r>
              <a:rPr lang="en-US" dirty="0" err="1">
                <a:latin typeface="Courier New"/>
                <a:cs typeface="Courier New"/>
              </a:rPr>
              <a:t>list.end</a:t>
            </a:r>
            <a:r>
              <a:rPr lang="en-US" dirty="0">
                <a:latin typeface="Courier New"/>
                <a:cs typeface="Courier New"/>
              </a:rPr>
              <a:t>(); ++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) { </a:t>
            </a:r>
            <a:endParaRPr lang="en-US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*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(*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toLower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40005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r>
              <a:rPr lang="en-US" dirty="0" smtClean="0">
                <a:latin typeface="Courier New"/>
                <a:cs typeface="Courier New"/>
              </a:rPr>
              <a:t>	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Backward mutable iteration </a:t>
            </a:r>
          </a:p>
          <a:p>
            <a:pPr marL="40005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list.end</a:t>
            </a:r>
            <a:r>
              <a:rPr lang="en-US" dirty="0">
                <a:latin typeface="Courier New"/>
                <a:cs typeface="Courier New"/>
              </a:rPr>
              <a:t>();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b="1" dirty="0">
                <a:latin typeface="Courier New"/>
                <a:cs typeface="Courier New"/>
              </a:rPr>
              <a:t>while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!= </a:t>
            </a:r>
            <a:r>
              <a:rPr lang="en-US" dirty="0" err="1">
                <a:latin typeface="Courier New"/>
                <a:cs typeface="Courier New"/>
              </a:rPr>
              <a:t>list.begin</a:t>
            </a:r>
            <a:r>
              <a:rPr lang="en-US" dirty="0">
                <a:latin typeface="Courier New"/>
                <a:cs typeface="Courier New"/>
              </a:rPr>
              <a:t>()) { </a:t>
            </a:r>
          </a:p>
          <a:p>
            <a:pPr marL="40005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-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marL="40005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*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(*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toLower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</p:txBody>
      </p:sp>
      <p:pic>
        <p:nvPicPr>
          <p:cNvPr id="7" name="Picture 6" descr="stliterator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370838"/>
            <a:ext cx="3297912" cy="9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4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>
                <a:latin typeface="Courier New"/>
                <a:cs typeface="Courier New"/>
              </a:rPr>
              <a:t>Q_FOREACH </a:t>
            </a:r>
            <a:r>
              <a:rPr lang="en-US" dirty="0" smtClean="0"/>
              <a:t>Keyword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a macro, feels like a keyword </a:t>
            </a:r>
            <a:endParaRPr lang="en-US" dirty="0"/>
          </a:p>
          <a:p>
            <a:pPr marL="40005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Q_FOREACH (</a:t>
            </a:r>
            <a:r>
              <a:rPr lang="en-US" b="1" dirty="0" err="1">
                <a:latin typeface="Courier New"/>
                <a:cs typeface="Courier New"/>
              </a:rPr>
              <a:t>const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&amp;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, list) { </a:t>
            </a:r>
            <a:endParaRPr lang="en-US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if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str.isEmpty</a:t>
            </a:r>
            <a:r>
              <a:rPr lang="en-US" dirty="0">
                <a:latin typeface="Courier New"/>
                <a:cs typeface="Courier New"/>
              </a:rPr>
              <a:t>()) </a:t>
            </a:r>
          </a:p>
          <a:p>
            <a:pPr marL="40005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        break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() &lt;&lt;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marL="40005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 smtClean="0">
                <a:latin typeface="Courier New"/>
                <a:cs typeface="Courier New"/>
              </a:rPr>
              <a:t>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continue</a:t>
            </a:r>
            <a:r>
              <a:rPr lang="en-US" dirty="0" smtClean="0"/>
              <a:t> as normal</a:t>
            </a:r>
            <a:endParaRPr lang="en-US" dirty="0"/>
          </a:p>
          <a:p>
            <a:r>
              <a:rPr lang="en-US" dirty="0" smtClean="0"/>
              <a:t>Modifying the container while iterating </a:t>
            </a:r>
          </a:p>
          <a:p>
            <a:pPr lvl="1"/>
            <a:r>
              <a:rPr lang="en-US" dirty="0" smtClean="0"/>
              <a:t>Results in container being copied</a:t>
            </a:r>
            <a:endParaRPr lang="en-US" dirty="0"/>
          </a:p>
          <a:p>
            <a:pPr lvl="1"/>
            <a:r>
              <a:rPr lang="en-US" dirty="0" smtClean="0"/>
              <a:t>Iteration continues in unmodified version </a:t>
            </a:r>
            <a:endParaRPr lang="en-US" dirty="0"/>
          </a:p>
          <a:p>
            <a:r>
              <a:rPr lang="en-US" dirty="0" smtClean="0"/>
              <a:t>Not possible to modify item</a:t>
            </a:r>
            <a:endParaRPr lang="en-US" dirty="0"/>
          </a:p>
          <a:p>
            <a:pPr lvl="1"/>
            <a:r>
              <a:rPr lang="en-US" dirty="0" smtClean="0"/>
              <a:t>Iterator variable is a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reference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334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STL-</a:t>
            </a:r>
            <a:r>
              <a:rPr lang="en-US" dirty="0" smtClean="0"/>
              <a:t>style iterators are compatible with the STL algorithms</a:t>
            </a:r>
            <a:endParaRPr lang="en-US" dirty="0"/>
          </a:p>
          <a:p>
            <a:pPr lvl="1"/>
            <a:r>
              <a:rPr lang="en-US" dirty="0" smtClean="0"/>
              <a:t>Defined in the STL </a:t>
            </a: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algorithm</a:t>
            </a:r>
            <a:r>
              <a:rPr lang="en-US" dirty="0" smtClean="0">
                <a:latin typeface="Courier New"/>
                <a:cs typeface="Courier New"/>
              </a:rPr>
              <a:t>&gt; </a:t>
            </a:r>
            <a:r>
              <a:rPr lang="en-US" dirty="0" smtClean="0"/>
              <a:t>header </a:t>
            </a:r>
            <a:endParaRPr lang="en-US" dirty="0"/>
          </a:p>
          <a:p>
            <a:r>
              <a:rPr lang="en-US" dirty="0" smtClean="0"/>
              <a:t>Qt has own algorithms</a:t>
            </a:r>
            <a:endParaRPr lang="en-US" dirty="0"/>
          </a:p>
          <a:p>
            <a:pPr lvl="1"/>
            <a:r>
              <a:rPr lang="en-US" dirty="0" smtClean="0"/>
              <a:t>Defined in </a:t>
            </a: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QtAlgorithms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header</a:t>
            </a:r>
          </a:p>
          <a:p>
            <a:pPr lvl="1"/>
            <a:r>
              <a:rPr lang="en-US" dirty="0" smtClean="0"/>
              <a:t>Mostly deprecated! </a:t>
            </a:r>
            <a:endParaRPr lang="en-US" dirty="0"/>
          </a:p>
          <a:p>
            <a:r>
              <a:rPr lang="en-US" i="1" dirty="0" smtClean="0"/>
              <a:t>If STL is available on all your supported platforms you can choose to use </a:t>
            </a:r>
            <a:r>
              <a:rPr lang="en-US" i="1" dirty="0"/>
              <a:t>the STL </a:t>
            </a:r>
            <a:r>
              <a:rPr lang="en-US" i="1" dirty="0" smtClean="0"/>
              <a:t>algorithms</a:t>
            </a:r>
            <a:endParaRPr lang="en-US" i="1" dirty="0"/>
          </a:p>
          <a:p>
            <a:pPr lvl="1"/>
            <a:r>
              <a:rPr lang="en-US" dirty="0" smtClean="0"/>
              <a:t>The collection is much larger than the one in Qt</a:t>
            </a:r>
            <a:r>
              <a:rPr lang="en-US" dirty="0"/>
              <a:t>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94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qSort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begin,end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sort items in range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qFind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begin,end,value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find value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qEqual</a:t>
            </a:r>
            <a:r>
              <a:rPr lang="en-US" dirty="0">
                <a:latin typeface="Courier New"/>
                <a:cs typeface="Courier New"/>
              </a:rPr>
              <a:t>(begin1,end1,begin2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checks two ranges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qCopy</a:t>
            </a:r>
            <a:r>
              <a:rPr lang="en-US" dirty="0">
                <a:latin typeface="Courier New"/>
                <a:cs typeface="Courier New"/>
              </a:rPr>
              <a:t>(begin1,end1,begin2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from one range to another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qCount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begin,end,value,n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occurrences of value in range </a:t>
            </a:r>
            <a:endParaRPr lang="en-US" dirty="0"/>
          </a:p>
          <a:p>
            <a:r>
              <a:rPr lang="en-US" dirty="0" smtClean="0"/>
              <a:t>And more</a:t>
            </a:r>
            <a:r>
              <a:rPr lang="en-US" dirty="0"/>
              <a:t>...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0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Counting 1's in list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parallel (i.e. multi</a:t>
            </a:r>
            <a:r>
              <a:rPr lang="en-US" dirty="0"/>
              <a:t>-threaded</a:t>
            </a:r>
            <a:r>
              <a:rPr lang="en-US" dirty="0" smtClean="0"/>
              <a:t>) algorithms use </a:t>
            </a:r>
            <a:r>
              <a:rPr lang="en-US" dirty="0" err="1" smtClean="0">
                <a:latin typeface="Courier New"/>
                <a:cs typeface="Courier New"/>
              </a:rPr>
              <a:t>QtConcurrent</a:t>
            </a:r>
            <a:r>
              <a:rPr lang="en-US" dirty="0" smtClean="0"/>
              <a:t> name space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794934"/>
            <a:ext cx="8198178" cy="1286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qCount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1's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(means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times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1)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262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Copy list to vector example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Case insensitive sort example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744135"/>
            <a:ext cx="8198178" cy="1168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QVector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qCopy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list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.begin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list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.end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vector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.begin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vector: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"one",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"two",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]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50711" y="3471334"/>
            <a:ext cx="8198178" cy="164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lessThan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s2)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s1.toLower()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s2.toLower();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beTA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"gamma"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"DELTA"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qSort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list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.begin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list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.end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lessThan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list: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beTA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"DELTA",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"gamma"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]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199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Licensing since 5.7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Qt </a:t>
            </a:r>
            <a:r>
              <a:rPr lang="en-US" dirty="0"/>
              <a:t>Essentials and Add-ons available under LGPLv3, GPLv2, and commercial license</a:t>
            </a:r>
          </a:p>
          <a:p>
            <a:pPr lvl="1"/>
            <a:r>
              <a:rPr lang="en-US" dirty="0"/>
              <a:t>Qt </a:t>
            </a:r>
            <a:r>
              <a:rPr lang="en-US" dirty="0" err="1"/>
              <a:t>WebEngine</a:t>
            </a:r>
            <a:r>
              <a:rPr lang="en-US" dirty="0"/>
              <a:t> has LGPLv2.1 requirement</a:t>
            </a:r>
          </a:p>
          <a:p>
            <a:r>
              <a:rPr lang="en-US" dirty="0"/>
              <a:t>Add-ons, which were available under commercial license </a:t>
            </a:r>
            <a:r>
              <a:rPr lang="en-US" dirty="0" smtClean="0"/>
              <a:t>prior Qt 5.7, </a:t>
            </a:r>
            <a:r>
              <a:rPr lang="en-US" dirty="0"/>
              <a:t>are also available under GPLv3</a:t>
            </a:r>
          </a:p>
          <a:p>
            <a:r>
              <a:rPr lang="en-US" dirty="0"/>
              <a:t>Qt Tools and Applications are available under GPLv3 and commercial license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GPL </a:t>
            </a:r>
            <a:r>
              <a:rPr lang="en-US" dirty="0"/>
              <a:t>v3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original one, strict open source license 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your own code, IPR etc., will also have to be GPL licensed </a:t>
            </a:r>
            <a:endParaRPr lang="en-US" dirty="0" smtClean="0"/>
          </a:p>
          <a:p>
            <a:pPr lvl="1">
              <a:buFont typeface="Symbol" charset="0"/>
              <a:buChar char=""/>
            </a:pPr>
            <a:r>
              <a:rPr lang="en-US" dirty="0" smtClean="0"/>
              <a:t>No </a:t>
            </a:r>
            <a:r>
              <a:rPr lang="en-US" dirty="0"/>
              <a:t>commercial possibilities without opening own source code </a:t>
            </a:r>
          </a:p>
          <a:p>
            <a:pPr>
              <a:buFont typeface="Symbol" charset="0"/>
              <a:buChar char=""/>
            </a:pPr>
            <a:endParaRPr lang="en-US" dirty="0" smtClean="0"/>
          </a:p>
          <a:p>
            <a:r>
              <a:rPr lang="en-US" dirty="0" smtClean="0"/>
              <a:t>LGPL </a:t>
            </a:r>
            <a:r>
              <a:rPr lang="en-US" dirty="0"/>
              <a:t>v3 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short forbids creation of closed devices </a:t>
            </a:r>
          </a:p>
          <a:p>
            <a:pPr lvl="1"/>
            <a:r>
              <a:rPr lang="en-US" dirty="0" smtClean="0"/>
              <a:t>Adds </a:t>
            </a:r>
            <a:r>
              <a:rPr lang="en-US" dirty="0"/>
              <a:t>additional requirements making it less attractive in commercial usage </a:t>
            </a:r>
          </a:p>
          <a:p>
            <a:pPr lvl="2"/>
            <a:r>
              <a:rPr lang="en-US" dirty="0" smtClean="0"/>
              <a:t>Mainly </a:t>
            </a:r>
            <a:r>
              <a:rPr lang="en-US" dirty="0"/>
              <a:t>DRM restrictions, patent retaliation limitations, and </a:t>
            </a:r>
            <a:r>
              <a:rPr lang="en-US" dirty="0" err="1"/>
              <a:t>Tivoization</a:t>
            </a:r>
            <a:r>
              <a:rPr lang="en-US" dirty="0"/>
              <a:t>. </a:t>
            </a:r>
          </a:p>
          <a:p>
            <a:pPr marL="457200" lvl="1" indent="0">
              <a:buNone/>
            </a:pPr>
            <a:r>
              <a:rPr lang="en-US" dirty="0" smtClean="0"/>
              <a:t>⇒ </a:t>
            </a:r>
            <a:r>
              <a:rPr lang="en-US" dirty="0"/>
              <a:t>Let’s </a:t>
            </a:r>
            <a:r>
              <a:rPr lang="en-US" dirty="0" smtClean="0"/>
              <a:t>The Qt Company  </a:t>
            </a:r>
            <a:r>
              <a:rPr lang="en-US" dirty="0"/>
              <a:t>contribute new features to Qt under </a:t>
            </a:r>
            <a:r>
              <a:rPr lang="en-US" dirty="0" smtClean="0"/>
              <a:t>LGPL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Implicitly Sharing and Containers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Implicit Sharing </a:t>
            </a:r>
            <a:endParaRPr lang="en-US" dirty="0"/>
          </a:p>
          <a:p>
            <a:r>
              <a:rPr lang="en-US" dirty="0"/>
              <a:t>If an object is copied, then its data is copied </a:t>
            </a:r>
            <a:r>
              <a:rPr lang="en-US" i="1" dirty="0"/>
              <a:t>only when </a:t>
            </a:r>
            <a:r>
              <a:rPr lang="en-US" dirty="0"/>
              <a:t>the data of one of </a:t>
            </a:r>
            <a:r>
              <a:rPr lang="en-US" dirty="0" smtClean="0"/>
              <a:t> the </a:t>
            </a:r>
            <a:r>
              <a:rPr lang="en-US" dirty="0"/>
              <a:t>objects is changed </a:t>
            </a:r>
          </a:p>
          <a:p>
            <a:r>
              <a:rPr lang="en-US" dirty="0" smtClean="0"/>
              <a:t>Shared class has a pointer to shared data block</a:t>
            </a:r>
            <a:endParaRPr lang="en-US" dirty="0"/>
          </a:p>
          <a:p>
            <a:pPr lvl="1"/>
            <a:r>
              <a:rPr lang="en-US" dirty="0" smtClean="0"/>
              <a:t>Shared data block = reference counter and actual data </a:t>
            </a:r>
            <a:endParaRPr lang="en-US" dirty="0"/>
          </a:p>
          <a:p>
            <a:r>
              <a:rPr lang="en-US" dirty="0" smtClean="0"/>
              <a:t>Assignment is a shallow copy</a:t>
            </a:r>
            <a:endParaRPr lang="en-US" dirty="0"/>
          </a:p>
          <a:p>
            <a:r>
              <a:rPr lang="en-US" dirty="0" smtClean="0"/>
              <a:t>Changing results into deep copy (</a:t>
            </a:r>
            <a:r>
              <a:rPr lang="en-US" dirty="0"/>
              <a:t>detach)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&gt; l1, l2; l1 &lt;&lt; 1 &lt;&lt; 2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l2 </a:t>
            </a:r>
            <a:r>
              <a:rPr lang="en-US" dirty="0">
                <a:latin typeface="Courier New"/>
                <a:cs typeface="Courier New"/>
              </a:rPr>
              <a:t>= l1; // shallow-copy: l2 shares date with </a:t>
            </a:r>
            <a:r>
              <a:rPr lang="en-US" dirty="0" smtClean="0">
                <a:latin typeface="Courier New"/>
                <a:cs typeface="Courier New"/>
              </a:rPr>
              <a:t>l1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l2 </a:t>
            </a:r>
            <a:r>
              <a:rPr lang="en-US" dirty="0">
                <a:latin typeface="Courier New"/>
                <a:cs typeface="Courier New"/>
              </a:rPr>
              <a:t>&lt;&lt; 3; // deep-copy: change triggers detach from l1 </a:t>
            </a:r>
          </a:p>
          <a:p>
            <a:r>
              <a:rPr lang="en-US" i="1" dirty="0"/>
              <a:t>Important to remember when inserting items into a container, or when returning a container.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And Answers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Explain how object ownership works in Qt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are the key responsibilities of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does it mean when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has no parent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is the purpose of the class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/>
              <a:t>? </a:t>
            </a:r>
          </a:p>
          <a:p>
            <a:r>
              <a:rPr lang="en-US" dirty="0" smtClean="0"/>
              <a:t>What do you need to do to support properties in a class?</a:t>
            </a:r>
          </a:p>
          <a:p>
            <a:r>
              <a:rPr lang="en-US" dirty="0" smtClean="0"/>
              <a:t>Name the different ways to go through the elements in a list, and  discuss </a:t>
            </a:r>
            <a:r>
              <a:rPr lang="en-US" dirty="0"/>
              <a:t>advantages and disadvantages of each method.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“Hello World” </a:t>
            </a:r>
            <a:r>
              <a:rPr lang="en-US" dirty="0"/>
              <a:t>in Qt </a:t>
            </a:r>
            <a:br>
              <a:rPr lang="en-US" dirty="0"/>
            </a:br>
            <a:r>
              <a:rPr lang="en-US" dirty="0" smtClean="0"/>
              <a:t>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471337"/>
            <a:ext cx="7513803" cy="11006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Program consists of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main.cpp</a:t>
            </a:r>
            <a:r>
              <a:rPr lang="en-US" dirty="0" smtClean="0"/>
              <a:t> – application code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helloworld.pro</a:t>
            </a:r>
            <a:r>
              <a:rPr lang="en-US" dirty="0" smtClean="0"/>
              <a:t> – project file 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68400"/>
            <a:ext cx="8209301" cy="2235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main.cpp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button(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button.show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261" y="1285762"/>
            <a:ext cx="2010833" cy="5442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663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Project </a:t>
            </a:r>
            <a:r>
              <a:rPr lang="en-US" dirty="0"/>
              <a:t>File - </a:t>
            </a:r>
            <a:r>
              <a:rPr lang="en-US" dirty="0" err="1"/>
              <a:t>helloworld.pro</a:t>
            </a:r>
            <a:r>
              <a:rPr lang="en-US" dirty="0"/>
              <a:t>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1"/>
            <a:ext cx="7872942" cy="3749664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helloworld.pro</a:t>
            </a:r>
            <a:r>
              <a:rPr lang="en-US" dirty="0" smtClean="0"/>
              <a:t> file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smtClean="0"/>
              <a:t>lists source and header files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smtClean="0"/>
              <a:t>provides project configuration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Assignment to variables</a:t>
            </a:r>
            <a:endParaRPr lang="en-US" dirty="0"/>
          </a:p>
          <a:p>
            <a:pPr lvl="1"/>
            <a:r>
              <a:rPr lang="en-US" dirty="0" smtClean="0"/>
              <a:t>Possible operators =, +</a:t>
            </a:r>
            <a:r>
              <a:rPr lang="en-US" dirty="0"/>
              <a:t>=</a:t>
            </a:r>
            <a:r>
              <a:rPr lang="en-US" dirty="0" smtClean="0"/>
              <a:t>, -</a:t>
            </a:r>
            <a:r>
              <a:rPr lang="en-US" dirty="0"/>
              <a:t>=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050" y="2082804"/>
            <a:ext cx="7992245" cy="1199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helloworld.pro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greaterThan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QT_MAJOR_VERSION</a:t>
            </a:r>
            <a:r>
              <a:rPr lang="en-US" dirty="0"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4):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widgets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TEMPLATE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app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main.cpp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>
            <a:hlinkClick r:id="rId2"/>
          </p:cNvPr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qmake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839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1"/>
            <a:ext cx="7872942" cy="374966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make</a:t>
            </a:r>
            <a:r>
              <a:rPr lang="en-US" dirty="0" smtClean="0"/>
              <a:t> tool</a:t>
            </a:r>
            <a:endParaRPr lang="en-US" dirty="0"/>
          </a:p>
          <a:p>
            <a:pPr lvl="1"/>
            <a:r>
              <a:rPr lang="en-US" dirty="0" smtClean="0"/>
              <a:t>Creates cross</a:t>
            </a:r>
            <a:r>
              <a:rPr lang="en-US" dirty="0"/>
              <a:t>-</a:t>
            </a:r>
            <a:r>
              <a:rPr lang="en-US" dirty="0" smtClean="0"/>
              <a:t>platform make</a:t>
            </a:r>
            <a:r>
              <a:rPr lang="en-US" dirty="0"/>
              <a:t>-files </a:t>
            </a:r>
          </a:p>
          <a:p>
            <a:r>
              <a:rPr lang="en-US" dirty="0" smtClean="0"/>
              <a:t>Build project using </a:t>
            </a:r>
            <a:r>
              <a:rPr lang="en-US" dirty="0" err="1" smtClean="0">
                <a:latin typeface="Courier New"/>
                <a:cs typeface="Courier New"/>
              </a:rPr>
              <a:t>qmake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Tip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/>
                <a:cs typeface="Courier New"/>
              </a:rPr>
              <a:t>qmake</a:t>
            </a:r>
            <a:r>
              <a:rPr lang="en-US" dirty="0" smtClean="0">
                <a:latin typeface="Courier New"/>
                <a:cs typeface="Courier New"/>
              </a:rPr>
              <a:t> –project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Creates default project file based on directory content 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sz="1800" i="1" dirty="0" smtClean="0"/>
              <a:t>Qt Creator dos it all for you</a:t>
            </a:r>
            <a:endParaRPr lang="en-US" sz="1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049" y="2167469"/>
            <a:ext cx="8009018" cy="1199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buNone/>
            </a:pPr>
            <a:r>
              <a:rPr lang="en-US" b="1" dirty="0">
                <a:latin typeface="Courier New"/>
                <a:cs typeface="Courier New"/>
              </a:rPr>
              <a:t>cd </a:t>
            </a:r>
            <a:r>
              <a:rPr lang="en-US" dirty="0" err="1">
                <a:latin typeface="Courier New"/>
                <a:cs typeface="Courier New"/>
              </a:rPr>
              <a:t>helloworld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		# </a:t>
            </a:r>
            <a:r>
              <a:rPr lang="en-US" dirty="0">
                <a:latin typeface="Courier New"/>
                <a:cs typeface="Courier New"/>
              </a:rPr>
              <a:t>creates </a:t>
            </a:r>
            <a:r>
              <a:rPr lang="en-US" dirty="0" err="1">
                <a:latin typeface="Courier New"/>
                <a:cs typeface="Courier New"/>
              </a:rPr>
              <a:t>Makefile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make 					# </a:t>
            </a:r>
            <a:r>
              <a:rPr lang="en-US" dirty="0">
                <a:latin typeface="Courier New"/>
                <a:cs typeface="Courier New"/>
              </a:rPr>
              <a:t>compiles and links application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</a:p>
          <a:p>
            <a:pPr indent="0">
              <a:buNone/>
            </a:pP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helloworld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			# </a:t>
            </a:r>
            <a:r>
              <a:rPr lang="en-US" dirty="0">
                <a:latin typeface="Courier New"/>
                <a:cs typeface="Courier New"/>
              </a:rPr>
              <a:t>executes application </a:t>
            </a:r>
          </a:p>
        </p:txBody>
      </p:sp>
    </p:spTree>
    <p:extLst>
      <p:ext uri="{BB962C8B-B14F-4D97-AF65-F5344CB8AC3E}">
        <p14:creationId xmlns:p14="http://schemas.microsoft.com/office/powerpoint/2010/main" val="30889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itchFamily="34" charset="0"/>
                <a:ea typeface="Adobe Caslon Pro" pitchFamily="18" charset="0"/>
                <a:cs typeface="Verdana" pitchFamily="34" charset="0"/>
              </a:rPr>
              <a:t>Building </a:t>
            </a:r>
            <a:r>
              <a:rPr lang="en-US" dirty="0">
                <a:latin typeface="Verdana" pitchFamily="34" charset="0"/>
                <a:ea typeface="Adobe Caslon Pro" pitchFamily="18" charset="0"/>
                <a:cs typeface="Verdana" pitchFamily="34" charset="0"/>
              </a:rPr>
              <a:t>Qt </a:t>
            </a:r>
            <a:r>
              <a:rPr lang="en-US" dirty="0" smtClean="0">
                <a:latin typeface="Verdana" pitchFamily="34" charset="0"/>
                <a:ea typeface="Adobe Caslon Pro" pitchFamily="18" charset="0"/>
                <a:cs typeface="Verdana" pitchFamily="34" charset="0"/>
              </a:rPr>
              <a:t>Applications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76250" y="958850"/>
            <a:ext cx="2095500" cy="1944688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 sz="2400" dirty="0"/>
          </a:p>
        </p:txBody>
      </p:sp>
      <p:sp>
        <p:nvSpPr>
          <p:cNvPr id="8" name="Oval 7"/>
          <p:cNvSpPr/>
          <p:nvPr/>
        </p:nvSpPr>
        <p:spPr bwMode="auto">
          <a:xfrm>
            <a:off x="4319588" y="85725"/>
            <a:ext cx="4752975" cy="5040313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en-US" sz="2400"/>
          </a:p>
        </p:txBody>
      </p:sp>
      <p:pic>
        <p:nvPicPr>
          <p:cNvPr id="10" name="Picture 5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62325"/>
            <a:ext cx="152241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476250" y="1020763"/>
            <a:ext cx="1619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/>
              <a:t>Qt Project</a:t>
            </a: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655763" y="1495425"/>
            <a:ext cx="755650" cy="1022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r>
              <a:rPr lang="fi-FI" sz="1200" dirty="0"/>
              <a:t>.pro</a:t>
            </a:r>
          </a:p>
          <a:p>
            <a:pPr>
              <a:defRPr/>
            </a:pPr>
            <a:r>
              <a:rPr lang="fi-FI" sz="1200" dirty="0" err="1"/>
              <a:t>file</a:t>
            </a:r>
            <a:endParaRPr lang="en-US" sz="1200" dirty="0"/>
          </a:p>
        </p:txBody>
      </p:sp>
      <p:grpSp>
        <p:nvGrpSpPr>
          <p:cNvPr id="13" name="Group 21"/>
          <p:cNvGrpSpPr>
            <a:grpSpLocks/>
          </p:cNvGrpSpPr>
          <p:nvPr/>
        </p:nvGrpSpPr>
        <p:grpSpPr bwMode="auto">
          <a:xfrm>
            <a:off x="560388" y="1454150"/>
            <a:ext cx="901700" cy="1130300"/>
            <a:chOff x="1426052" y="1419599"/>
            <a:chExt cx="901054" cy="11293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570411" y="1525871"/>
              <a:ext cx="756695" cy="1023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>
                <a:defRPr/>
              </a:pPr>
              <a:r>
                <a:rPr lang="fi-FI" sz="1000" dirty="0" err="1"/>
                <a:t>Qt/C</a:t>
              </a:r>
              <a:r>
                <a:rPr lang="fi-FI" sz="1000" dirty="0"/>
                <a:t>++</a:t>
              </a:r>
            </a:p>
            <a:p>
              <a:pPr>
                <a:defRPr/>
              </a:pPr>
              <a:r>
                <a:rPr lang="fi-FI" sz="1000" dirty="0" err="1"/>
                <a:t>code</a:t>
              </a:r>
              <a:r>
                <a:rPr lang="fi-FI" sz="1000" dirty="0"/>
                <a:t> </a:t>
              </a:r>
              <a:r>
                <a:rPr lang="fi-FI" sz="1000" dirty="0" err="1"/>
                <a:t>files</a:t>
              </a:r>
              <a:endParaRPr lang="en-US" sz="1000" dirty="0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514888" y="1476700"/>
              <a:ext cx="755109" cy="10230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>
                <a:defRPr/>
              </a:pPr>
              <a:r>
                <a:rPr lang="fi-FI" sz="1000" dirty="0" err="1"/>
                <a:t>Qt/C</a:t>
              </a:r>
              <a:r>
                <a:rPr lang="fi-FI" sz="1000" dirty="0"/>
                <a:t>++</a:t>
              </a:r>
            </a:p>
            <a:p>
              <a:pPr>
                <a:defRPr/>
              </a:pPr>
              <a:r>
                <a:rPr lang="fi-FI" sz="1000" dirty="0" err="1"/>
                <a:t>code</a:t>
              </a:r>
              <a:r>
                <a:rPr lang="fi-FI" sz="1000" dirty="0"/>
                <a:t> </a:t>
              </a:r>
              <a:r>
                <a:rPr lang="fi-FI" sz="1000" dirty="0" err="1"/>
                <a:t>files</a:t>
              </a:r>
              <a:endParaRPr lang="en-US" sz="1000" dirty="0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426052" y="1419599"/>
              <a:ext cx="756694" cy="10230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>
                <a:defRPr/>
              </a:pPr>
              <a:r>
                <a:rPr lang="fi-FI" sz="1000" dirty="0" err="1"/>
                <a:t>Qt/C</a:t>
              </a:r>
              <a:r>
                <a:rPr lang="fi-FI" sz="1000" dirty="0"/>
                <a:t>++</a:t>
              </a:r>
            </a:p>
            <a:p>
              <a:pPr>
                <a:defRPr/>
              </a:pPr>
              <a:r>
                <a:rPr lang="fi-FI" sz="1000" dirty="0" err="1"/>
                <a:t>code</a:t>
              </a:r>
              <a:r>
                <a:rPr lang="fi-FI" sz="1000" dirty="0"/>
                <a:t> </a:t>
              </a:r>
              <a:r>
                <a:rPr lang="fi-FI" sz="1000" dirty="0" err="1"/>
                <a:t>files</a:t>
              </a:r>
              <a:endParaRPr lang="en-US" sz="1000" dirty="0"/>
            </a:p>
          </p:txBody>
        </p:sp>
      </p:grp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919288" y="3362325"/>
            <a:ext cx="755650" cy="1511300"/>
          </a:xfrm>
          <a:prstGeom prst="rect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r>
              <a:rPr lang="fi-FI" sz="1200"/>
              <a:t>Other IDE / Code Editor</a:t>
            </a:r>
            <a:endParaRPr lang="en-US" sz="1200"/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323850" y="4802375"/>
            <a:ext cx="1449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dirty="0"/>
              <a:t>Qt </a:t>
            </a:r>
            <a:r>
              <a:rPr lang="fi-FI" dirty="0" err="1"/>
              <a:t>Creator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024188" y="1127125"/>
            <a:ext cx="1295400" cy="739775"/>
          </a:xfrm>
          <a:prstGeom prst="rect">
            <a:avLst/>
          </a:prstGeom>
          <a:gradFill rotWithShape="1">
            <a:gsLst>
              <a:gs pos="0">
                <a:srgbClr val="83D3FF"/>
              </a:gs>
              <a:gs pos="50000">
                <a:srgbClr val="B5E2FF"/>
              </a:gs>
              <a:gs pos="100000">
                <a:srgbClr val="DBF0FF"/>
              </a:gs>
            </a:gsLst>
            <a:lin ang="27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r>
              <a:rPr lang="fi-FI" sz="1200"/>
              <a:t>qmake </a:t>
            </a:r>
          </a:p>
          <a:p>
            <a:endParaRPr lang="fi-FI" sz="1200"/>
          </a:p>
          <a:p>
            <a:r>
              <a:rPr lang="fi-FI" sz="1000"/>
              <a:t>[Linux/X11]</a:t>
            </a:r>
            <a:endParaRPr lang="en-US" sz="1000"/>
          </a:p>
        </p:txBody>
      </p:sp>
      <p:sp>
        <p:nvSpPr>
          <p:cNvPr id="20" name="Rectangle 19"/>
          <p:cNvSpPr/>
          <p:nvPr/>
        </p:nvSpPr>
        <p:spPr bwMode="auto">
          <a:xfrm>
            <a:off x="3023828" y="2145747"/>
            <a:ext cx="1296144" cy="788312"/>
          </a:xfrm>
          <a:prstGeom prst="rect">
            <a:avLst/>
          </a:prstGeom>
          <a:gradFill flip="none" rotWithShape="1">
            <a:gsLst>
              <a:gs pos="0">
                <a:srgbClr val="CDEDFF">
                  <a:alpha val="69804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r>
              <a:rPr lang="fi-FI" sz="1200" dirty="0" err="1">
                <a:solidFill>
                  <a:schemeClr val="bg2">
                    <a:lumMod val="50000"/>
                  </a:schemeClr>
                </a:solidFill>
              </a:rPr>
              <a:t>qmake</a:t>
            </a:r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>
              <a:defRPr/>
            </a:pPr>
            <a:endParaRPr lang="fi-FI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/>
            </a:pPr>
            <a:r>
              <a:rPr lang="fi-FI" sz="1000" dirty="0">
                <a:solidFill>
                  <a:schemeClr val="bg2">
                    <a:lumMod val="50000"/>
                  </a:schemeClr>
                </a:solidFill>
              </a:rPr>
              <a:t>[Embedded Linux]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13300" y="1090613"/>
            <a:ext cx="777875" cy="809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r>
              <a:rPr lang="fi-FI" sz="1000" dirty="0" err="1"/>
              <a:t>Makefile</a:t>
            </a:r>
            <a:endParaRPr lang="en-US" sz="1000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011863" y="1200150"/>
            <a:ext cx="1296987" cy="592138"/>
          </a:xfrm>
          <a:prstGeom prst="rect">
            <a:avLst/>
          </a:prstGeom>
          <a:gradFill rotWithShape="1">
            <a:gsLst>
              <a:gs pos="0">
                <a:srgbClr val="83D3FF"/>
              </a:gs>
              <a:gs pos="50000">
                <a:srgbClr val="B5E2FF"/>
              </a:gs>
              <a:gs pos="100000">
                <a:srgbClr val="DBF0FF"/>
              </a:gs>
            </a:gsLst>
            <a:lin ang="27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r>
              <a:rPr lang="fi-FI" sz="1000"/>
              <a:t>GCC</a:t>
            </a:r>
          </a:p>
          <a:p>
            <a:r>
              <a:rPr lang="fi-FI" sz="1000"/>
              <a:t>[Linux compiler]</a:t>
            </a:r>
            <a:endParaRPr lang="en-US" sz="1000"/>
          </a:p>
        </p:txBody>
      </p:sp>
      <p:sp>
        <p:nvSpPr>
          <p:cNvPr id="23" name="Rectangle 22"/>
          <p:cNvSpPr/>
          <p:nvPr/>
        </p:nvSpPr>
        <p:spPr bwMode="auto">
          <a:xfrm>
            <a:off x="4824413" y="2135188"/>
            <a:ext cx="766762" cy="809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r>
              <a:rPr lang="fi-FI" sz="1000" dirty="0" err="1">
                <a:solidFill>
                  <a:schemeClr val="accent4">
                    <a:lumMod val="65000"/>
                    <a:lumOff val="35000"/>
                  </a:schemeClr>
                </a:solidFill>
              </a:rPr>
              <a:t>Makefile</a:t>
            </a:r>
            <a:endParaRPr lang="en-US" sz="1000" dirty="0">
              <a:solidFill>
                <a:schemeClr val="accent4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011863" y="2243138"/>
            <a:ext cx="1296987" cy="59372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r>
              <a:rPr lang="fi-FI" sz="1000" dirty="0" err="1">
                <a:solidFill>
                  <a:schemeClr val="accent2">
                    <a:lumMod val="75000"/>
                  </a:schemeClr>
                </a:solidFill>
              </a:rPr>
              <a:t>Cross</a:t>
            </a:r>
            <a:r>
              <a:rPr lang="fi-FI" sz="1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i-FI" sz="1000" dirty="0" err="1">
                <a:solidFill>
                  <a:schemeClr val="accent2">
                    <a:lumMod val="75000"/>
                  </a:schemeClr>
                </a:solidFill>
              </a:rPr>
              <a:t>compiler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>
            <a:cxnSpLocks noChangeShapeType="1"/>
            <a:endCxn id="19" idx="1"/>
          </p:cNvCxnSpPr>
          <p:nvPr/>
        </p:nvCxnSpPr>
        <p:spPr bwMode="auto">
          <a:xfrm flipV="1">
            <a:off x="2411413" y="1497013"/>
            <a:ext cx="612775" cy="509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>
            <a:off x="2411413" y="2006600"/>
            <a:ext cx="612775" cy="533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  <a:stCxn id="19" idx="3"/>
            <a:endCxn id="21" idx="1"/>
          </p:cNvCxnSpPr>
          <p:nvPr/>
        </p:nvCxnSpPr>
        <p:spPr bwMode="auto">
          <a:xfrm flipV="1">
            <a:off x="4319588" y="1495425"/>
            <a:ext cx="49371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27"/>
          <p:cNvCxnSpPr>
            <a:cxnSpLocks noChangeShapeType="1"/>
            <a:stCxn id="21" idx="3"/>
            <a:endCxn id="22" idx="1"/>
          </p:cNvCxnSpPr>
          <p:nvPr/>
        </p:nvCxnSpPr>
        <p:spPr bwMode="auto">
          <a:xfrm>
            <a:off x="5591175" y="1495425"/>
            <a:ext cx="420688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5591175" y="2540000"/>
            <a:ext cx="42068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29"/>
          <p:cNvCxnSpPr>
            <a:cxnSpLocks noChangeShapeType="1"/>
            <a:endCxn id="23" idx="1"/>
          </p:cNvCxnSpPr>
          <p:nvPr/>
        </p:nvCxnSpPr>
        <p:spPr bwMode="auto">
          <a:xfrm flipV="1">
            <a:off x="4319588" y="2540000"/>
            <a:ext cx="5048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8007350" y="1025525"/>
            <a:ext cx="852488" cy="812800"/>
          </a:xfrm>
          <a:prstGeom prst="ellipse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fi-FI" sz="1000"/>
              <a:t>App</a:t>
            </a:r>
          </a:p>
          <a:p>
            <a:r>
              <a:rPr lang="fi-FI" sz="1000"/>
              <a:t>in</a:t>
            </a:r>
          </a:p>
          <a:p>
            <a:r>
              <a:rPr lang="fi-FI" sz="1000"/>
              <a:t>Linux</a:t>
            </a:r>
            <a:endParaRPr lang="en-US" sz="1000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8027988" y="2146300"/>
            <a:ext cx="850900" cy="811213"/>
          </a:xfrm>
          <a:prstGeom prst="ellipse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fi-FI" sz="1000"/>
              <a:t>App</a:t>
            </a:r>
          </a:p>
          <a:p>
            <a:r>
              <a:rPr lang="fi-FI" sz="1000"/>
              <a:t>in</a:t>
            </a:r>
          </a:p>
          <a:p>
            <a:r>
              <a:rPr lang="en-US" sz="1000"/>
              <a:t>Target HW</a:t>
            </a:r>
          </a:p>
        </p:txBody>
      </p:sp>
      <p:sp>
        <p:nvSpPr>
          <p:cNvPr id="33" name="Right Arrow 32"/>
          <p:cNvSpPr>
            <a:spLocks noChangeArrowheads="1"/>
          </p:cNvSpPr>
          <p:nvPr/>
        </p:nvSpPr>
        <p:spPr bwMode="auto">
          <a:xfrm>
            <a:off x="7391400" y="1360488"/>
            <a:ext cx="528638" cy="273050"/>
          </a:xfrm>
          <a:prstGeom prst="rightArrow">
            <a:avLst>
              <a:gd name="adj1" fmla="val 50000"/>
              <a:gd name="adj2" fmla="val 5005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endParaRPr lang="en-US" sz="2400"/>
          </a:p>
        </p:txBody>
      </p:sp>
      <p:sp>
        <p:nvSpPr>
          <p:cNvPr id="34" name="Right Arrow 33"/>
          <p:cNvSpPr>
            <a:spLocks noChangeArrowheads="1"/>
          </p:cNvSpPr>
          <p:nvPr/>
        </p:nvSpPr>
        <p:spPr bwMode="auto">
          <a:xfrm>
            <a:off x="7391400" y="2403475"/>
            <a:ext cx="528638" cy="273050"/>
          </a:xfrm>
          <a:prstGeom prst="rightArrow">
            <a:avLst>
              <a:gd name="adj1" fmla="val 50000"/>
              <a:gd name="adj2" fmla="val 5005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endParaRPr lang="en-US" sz="2400"/>
          </a:p>
        </p:txBody>
      </p:sp>
      <p:sp>
        <p:nvSpPr>
          <p:cNvPr id="35" name="Up-Down Arrow 44"/>
          <p:cNvSpPr>
            <a:spLocks noChangeArrowheads="1"/>
          </p:cNvSpPr>
          <p:nvPr/>
        </p:nvSpPr>
        <p:spPr bwMode="auto">
          <a:xfrm>
            <a:off x="1285875" y="2632075"/>
            <a:ext cx="747713" cy="1485900"/>
          </a:xfrm>
          <a:prstGeom prst="upDownArrow">
            <a:avLst>
              <a:gd name="adj1" fmla="val 50000"/>
              <a:gd name="adj2" fmla="val 5004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endParaRPr lang="en-US" sz="2400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638800" y="4127500"/>
            <a:ext cx="2217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/>
              <a:t>Native tool chains</a:t>
            </a:r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2984178" y="3234726"/>
            <a:ext cx="1296144" cy="788312"/>
          </a:xfrm>
          <a:prstGeom prst="rect">
            <a:avLst/>
          </a:prstGeom>
          <a:gradFill flip="none" rotWithShape="1">
            <a:gsLst>
              <a:gs pos="0">
                <a:srgbClr val="CDEDFF">
                  <a:alpha val="69804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r>
              <a:rPr lang="fi-FI" sz="1200" dirty="0" err="1">
                <a:solidFill>
                  <a:schemeClr val="bg2">
                    <a:lumMod val="50000"/>
                  </a:schemeClr>
                </a:solidFill>
              </a:rPr>
              <a:t>qmake</a:t>
            </a:r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>
              <a:defRPr/>
            </a:pPr>
            <a:endParaRPr lang="fi-FI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/>
            </a:pPr>
            <a:r>
              <a:rPr lang="fi-FI" sz="1000" dirty="0">
                <a:solidFill>
                  <a:schemeClr val="bg2">
                    <a:lumMod val="50000"/>
                  </a:schemeClr>
                </a:solidFill>
              </a:rPr>
              <a:t>[INTEGRITY]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784725" y="3224213"/>
            <a:ext cx="766763" cy="809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r>
              <a:rPr lang="fi-FI" sz="1000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.</a:t>
            </a:r>
            <a:r>
              <a:rPr lang="fi-FI" sz="1000" dirty="0" err="1">
                <a:solidFill>
                  <a:schemeClr val="accent4">
                    <a:lumMod val="65000"/>
                    <a:lumOff val="35000"/>
                  </a:schemeClr>
                </a:solidFill>
              </a:rPr>
              <a:t>gpj</a:t>
            </a:r>
            <a:endParaRPr lang="en-US" sz="1000" dirty="0">
              <a:solidFill>
                <a:schemeClr val="accent4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972175" y="3332163"/>
            <a:ext cx="1296988" cy="59372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r>
              <a:rPr lang="fi-FI" sz="1000" dirty="0">
                <a:solidFill>
                  <a:schemeClr val="accent2">
                    <a:lumMod val="75000"/>
                  </a:schemeClr>
                </a:solidFill>
              </a:rPr>
              <a:t>MULTI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0" name="Straight Arrow Connector 39"/>
          <p:cNvCxnSpPr>
            <a:cxnSpLocks noChangeShapeType="1"/>
            <a:endCxn id="38" idx="1"/>
          </p:cNvCxnSpPr>
          <p:nvPr/>
        </p:nvCxnSpPr>
        <p:spPr bwMode="auto">
          <a:xfrm flipV="1">
            <a:off x="4279900" y="3629025"/>
            <a:ext cx="5048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7988300" y="3213100"/>
            <a:ext cx="850900" cy="812800"/>
          </a:xfrm>
          <a:prstGeom prst="ellipse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fi-FI" sz="1000"/>
              <a:t>App</a:t>
            </a:r>
          </a:p>
          <a:p>
            <a:r>
              <a:rPr lang="fi-FI" sz="1000"/>
              <a:t>in</a:t>
            </a:r>
          </a:p>
          <a:p>
            <a:r>
              <a:rPr lang="en-US" sz="1000"/>
              <a:t>Target HW</a:t>
            </a: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7351713" y="3492500"/>
            <a:ext cx="528637" cy="273050"/>
          </a:xfrm>
          <a:prstGeom prst="rightArrow">
            <a:avLst>
              <a:gd name="adj1" fmla="val 50000"/>
              <a:gd name="adj2" fmla="val 5005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endParaRPr lang="en-US" sz="2400"/>
          </a:p>
        </p:txBody>
      </p:sp>
      <p:cxnSp>
        <p:nvCxnSpPr>
          <p:cNvPr id="43" name="Straight Arrow Connector 42"/>
          <p:cNvCxnSpPr>
            <a:cxnSpLocks noChangeShapeType="1"/>
          </p:cNvCxnSpPr>
          <p:nvPr/>
        </p:nvCxnSpPr>
        <p:spPr bwMode="auto">
          <a:xfrm>
            <a:off x="5559425" y="3629025"/>
            <a:ext cx="4191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Arrow Connector 43"/>
          <p:cNvCxnSpPr>
            <a:cxnSpLocks noChangeShapeType="1"/>
            <a:stCxn id="12" idx="3"/>
          </p:cNvCxnSpPr>
          <p:nvPr/>
        </p:nvCxnSpPr>
        <p:spPr bwMode="auto">
          <a:xfrm>
            <a:off x="2411413" y="2006600"/>
            <a:ext cx="573087" cy="1622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 animBg="1"/>
      <p:bldP spid="33" grpId="0" animBg="1"/>
      <p:bldP spid="34" grpId="0" animBg="1"/>
      <p:bldP spid="36" grpId="0"/>
      <p:bldP spid="38" grpId="0" animBg="1"/>
      <p:bldP spid="39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qmake</a:t>
            </a:r>
            <a:r>
              <a:rPr lang="en-US" dirty="0"/>
              <a:t> Variables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TEMPLATE</a:t>
            </a:r>
            <a:r>
              <a:rPr lang="en-US" sz="1500" dirty="0"/>
              <a:t> - Defines the type of project</a:t>
            </a:r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app,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vcapp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lib,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vclib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subdirs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TARGET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Name of the executable </a:t>
            </a:r>
            <a:r>
              <a:rPr lang="en-US" dirty="0" smtClean="0"/>
              <a:t>(by default equals to the </a:t>
            </a:r>
            <a:r>
              <a:rPr lang="en-US" b="1" dirty="0" smtClean="0"/>
              <a:t>.pro </a:t>
            </a:r>
            <a:r>
              <a:rPr lang="en-US" dirty="0"/>
              <a:t>file name)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QT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Qt-specific </a:t>
            </a:r>
            <a:r>
              <a:rPr lang="en-US" dirty="0" smtClean="0"/>
              <a:t>modules and their dependencies defined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/modules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QT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network charts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CONFIG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Specifies a project configuration or compiler option – used internally by </a:t>
            </a:r>
            <a:r>
              <a:rPr lang="en-US" dirty="0" err="1" smtClean="0"/>
              <a:t>qmake</a:t>
            </a:r>
            <a:r>
              <a:rPr lang="en-US" dirty="0" smtClean="0"/>
              <a:t>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May refer to a project </a:t>
            </a:r>
            <a:r>
              <a:rPr lang="en-US" dirty="0"/>
              <a:t>feature a </a:t>
            </a:r>
            <a:r>
              <a:rPr lang="en-US" b="1" dirty="0"/>
              <a:t>.</a:t>
            </a:r>
            <a:r>
              <a:rPr lang="en-US" b="1" dirty="0" err="1"/>
              <a:t>prf</a:t>
            </a:r>
            <a:r>
              <a:rPr lang="en-US" b="1" dirty="0"/>
              <a:t> </a:t>
            </a:r>
            <a:r>
              <a:rPr lang="en-US" dirty="0"/>
              <a:t>file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/features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Custom </a:t>
            </a:r>
            <a:r>
              <a:rPr lang="en-US" dirty="0"/>
              <a:t>features can be added using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CONFIG 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myFeatures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INCLUDEPATH</a:t>
            </a:r>
            <a:r>
              <a:rPr lang="en-US" sz="1500" dirty="0"/>
              <a:t>  and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DEPENDPATH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Sets the include search path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I option)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RESOURCES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resource collection (</a:t>
            </a:r>
            <a:r>
              <a:rPr lang="en-US" b="1" dirty="0"/>
              <a:t>.</a:t>
            </a:r>
            <a:r>
              <a:rPr lang="en-US" b="1" dirty="0" err="1"/>
              <a:t>qrc</a:t>
            </a:r>
            <a:r>
              <a:rPr lang="en-US" dirty="0"/>
              <a:t>) files to include in build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LIBS</a:t>
            </a:r>
          </a:p>
          <a:p>
            <a:pPr>
              <a:lnSpc>
                <a:spcPct val="80000"/>
              </a:lnSpc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DEFINES</a:t>
            </a:r>
          </a:p>
          <a:p>
            <a:pPr>
              <a:lnSpc>
                <a:spcPct val="80000"/>
              </a:lnSpc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INSTALLS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 lvl="1">
              <a:lnSpc>
                <a:spcPct val="80000"/>
              </a:lnSpc>
            </a:pPr>
            <a:r>
              <a:rPr lang="en-US" dirty="0" smtClean="0"/>
              <a:t>Files and folders to be copied after building (</a:t>
            </a:r>
            <a:r>
              <a:rPr lang="en-US" dirty="0" smtClean="0">
                <a:latin typeface="Courier New"/>
                <a:cs typeface="Courier New"/>
              </a:rPr>
              <a:t>make install</a:t>
            </a:r>
            <a:r>
              <a:rPr lang="en-US" dirty="0" smtClean="0"/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70018" y="3833274"/>
            <a:ext cx="2431226" cy="1020817"/>
            <a:chOff x="5560868" y="1223344"/>
            <a:chExt cx="2431226" cy="1020817"/>
          </a:xfrm>
        </p:grpSpPr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rgbClr val="86BC25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762000">
                <a:spcBef>
                  <a:spcPct val="50000"/>
                </a:spcBef>
                <a:defRPr/>
              </a:pPr>
              <a:endParaRPr lang="en-US" sz="13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60868" y="1318253"/>
              <a:ext cx="24312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i="1" dirty="0" smtClean="0">
                  <a:latin typeface="+mn-lt"/>
                </a:rPr>
                <a:t>Hint! Additional variables and values may be defined in the command line:</a:t>
              </a:r>
            </a:p>
            <a:p>
              <a:pPr algn="l"/>
              <a:r>
                <a:rPr lang="en-US" sz="1100" dirty="0" err="1">
                  <a:latin typeface="Courier New" pitchFamily="49" charset="0"/>
                  <a:cs typeface="Courier New" pitchFamily="49" charset="0"/>
                </a:rPr>
                <a:t>q</a:t>
              </a:r>
              <a:r>
                <a:rPr lang="en-US" sz="1100" dirty="0" err="1" smtClean="0">
                  <a:latin typeface="Courier New" pitchFamily="49" charset="0"/>
                  <a:cs typeface="Courier New" pitchFamily="49" charset="0"/>
                </a:rPr>
                <a:t>make</a:t>
              </a:r>
              <a:r>
                <a:rPr lang="en-US" sz="1100" dirty="0" smtClean="0">
                  <a:latin typeface="Courier New" pitchFamily="49" charset="0"/>
                  <a:cs typeface="Courier New" pitchFamily="49" charset="0"/>
                </a:rPr>
                <a:t> “CONFIG += debug”</a:t>
              </a:r>
              <a:endParaRPr lang="en-US" sz="11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4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Qmake</a:t>
            </a:r>
            <a:r>
              <a:rPr lang="en-US" dirty="0"/>
              <a:t> Usage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Scopes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win32:debug { SOURCES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paintwidget_win.cpp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dirty="0"/>
              <a:t>Single line conditional assignment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win32:DEFINES += QT_DLL</a:t>
            </a:r>
          </a:p>
          <a:p>
            <a:r>
              <a:rPr lang="en-US" dirty="0"/>
              <a:t>Environment variable reference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$$PWD # Evaluated when the .pro file is processed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executed)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$PWD  # Evaluated when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Makefile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is executed</a:t>
            </a:r>
          </a:p>
          <a:p>
            <a:r>
              <a:rPr lang="en-US" dirty="0"/>
              <a:t>Variable reference 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TARGET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myproject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_$${TEMPLATE}</a:t>
            </a:r>
          </a:p>
          <a:p>
            <a:r>
              <a:rPr lang="en-US" dirty="0"/>
              <a:t>Configuration options</a:t>
            </a:r>
          </a:p>
          <a:p>
            <a:pPr lvl="1"/>
            <a:r>
              <a:rPr lang="en-US" dirty="0"/>
              <a:t>You may ask the options with the command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–query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message(Qt version: $$[QT_VERSION])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02136" y="1532332"/>
            <a:ext cx="2431226" cy="1033628"/>
            <a:chOff x="5560868" y="1223344"/>
            <a:chExt cx="2431226" cy="1033628"/>
          </a:xfrm>
        </p:grpSpPr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rgbClr val="86BC25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762000">
                <a:spcBef>
                  <a:spcPct val="50000"/>
                </a:spcBef>
                <a:defRPr/>
              </a:pPr>
              <a:endParaRPr lang="en-US" sz="13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60868" y="1318253"/>
              <a:ext cx="243122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i="1" dirty="0" smtClean="0">
                  <a:latin typeface="+mn-lt"/>
                </a:rPr>
                <a:t>Hint! You may define project dependencies in the declarative way using </a:t>
              </a:r>
              <a:r>
                <a:rPr lang="en-US" sz="1100" i="1" dirty="0" err="1" smtClean="0">
                  <a:latin typeface="+mn-lt"/>
                </a:rPr>
                <a:t>Qt</a:t>
              </a:r>
              <a:r>
                <a:rPr lang="en-US" sz="1100" i="1" dirty="0" smtClean="0">
                  <a:latin typeface="+mn-lt"/>
                </a:rPr>
                <a:t> Build Suite (QBS).</a:t>
              </a:r>
            </a:p>
            <a:p>
              <a:pPr algn="l"/>
              <a:endParaRPr lang="en-US" sz="1100" i="1" dirty="0" smtClean="0">
                <a:latin typeface="+mn-lt"/>
              </a:endParaRPr>
            </a:p>
            <a:p>
              <a:pPr algn="l"/>
              <a:r>
                <a:rPr lang="en-US" sz="1100" i="1" dirty="0" smtClean="0">
                  <a:latin typeface="+mn-lt"/>
                  <a:hlinkClick r:id="rId2"/>
                </a:rPr>
                <a:t>http://wiki.qt.io/Qt_Build_Suite</a:t>
              </a:r>
              <a:r>
                <a:rPr lang="en-US" sz="1100" i="1" dirty="0" smtClean="0">
                  <a:latin typeface="+mn-lt"/>
                </a:rPr>
                <a:t> </a:t>
              </a:r>
            </a:p>
          </p:txBody>
        </p:sp>
      </p:grp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1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41391"/>
              </p:ext>
            </p:extLst>
          </p:nvPr>
        </p:nvGraphicFramePr>
        <p:xfrm>
          <a:off x="643466" y="1184822"/>
          <a:ext cx="8043333" cy="39013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/>
                <a:gridCol w="57573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Fundamentals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What Is Qt?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Qt 5 Modules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Licensing Options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Creating, Building, and Debugging Applications with </a:t>
                      </a:r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QtCreator</a:t>
                      </a:r>
                      <a:endParaRPr lang="en-US" sz="1400" b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Practical Tips for Developers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Practical Tips for Developers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Logging Messages, Asserts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Objects in Qt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Communication Using Signals &amp; Slots 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Signal/Slot Variations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Handling Events in Qt </a:t>
                      </a:r>
                      <a:endParaRPr lang="en-US" sz="1400" b="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Core Classes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Qt's</a:t>
                      </a:r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 Object Model </a:t>
                      </a:r>
                    </a:p>
                    <a:p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QObject</a:t>
                      </a:r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 </a:t>
                      </a:r>
                    </a:p>
                    <a:p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Qwidget</a:t>
                      </a:r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 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Variants 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Properties 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String Handling 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Container Classes </a:t>
                      </a:r>
                      <a:endParaRPr lang="en-US" sz="1400" b="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QtCreator</a:t>
            </a:r>
            <a:r>
              <a:rPr lang="en-US" dirty="0"/>
              <a:t> IDE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3538009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Advanced C</a:t>
            </a:r>
            <a:r>
              <a:rPr lang="en-US" dirty="0"/>
              <a:t>+</a:t>
            </a:r>
            <a:r>
              <a:rPr lang="en-US" dirty="0" smtClean="0"/>
              <a:t>+ code editor </a:t>
            </a:r>
            <a:endParaRPr lang="en-US" dirty="0"/>
          </a:p>
          <a:p>
            <a:pPr fontAlgn="auto"/>
            <a:r>
              <a:rPr lang="en-US" dirty="0" smtClean="0"/>
              <a:t>Integrated GUI layout and forms designer </a:t>
            </a:r>
            <a:endParaRPr lang="en-US" dirty="0"/>
          </a:p>
          <a:p>
            <a:pPr fontAlgn="auto"/>
            <a:r>
              <a:rPr lang="en-US" dirty="0" smtClean="0"/>
              <a:t>Project and build management tools </a:t>
            </a:r>
            <a:endParaRPr lang="en-US" dirty="0"/>
          </a:p>
          <a:p>
            <a:pPr fontAlgn="auto"/>
            <a:r>
              <a:rPr lang="en-US" dirty="0"/>
              <a:t>Integrated</a:t>
            </a:r>
            <a:r>
              <a:rPr lang="en-US" dirty="0" smtClean="0"/>
              <a:t>, context</a:t>
            </a:r>
            <a:r>
              <a:rPr lang="en-US" dirty="0"/>
              <a:t>-</a:t>
            </a:r>
            <a:r>
              <a:rPr lang="en-US" dirty="0" smtClean="0"/>
              <a:t>sensitive help system </a:t>
            </a:r>
            <a:endParaRPr lang="en-US" dirty="0"/>
          </a:p>
          <a:p>
            <a:pPr fontAlgn="auto"/>
            <a:r>
              <a:rPr lang="en-US" dirty="0" smtClean="0"/>
              <a:t>Visual debugger </a:t>
            </a:r>
            <a:endParaRPr lang="en-US" dirty="0"/>
          </a:p>
          <a:p>
            <a:pPr fontAlgn="auto"/>
            <a:r>
              <a:rPr lang="en-US" dirty="0" smtClean="0"/>
              <a:t>Rapid code navigation tools </a:t>
            </a:r>
            <a:endParaRPr lang="en-US" dirty="0"/>
          </a:p>
          <a:p>
            <a:pPr fontAlgn="auto"/>
            <a:r>
              <a:rPr lang="en-US" dirty="0"/>
              <a:t>Supports multiple </a:t>
            </a:r>
            <a:r>
              <a:rPr lang="en-US" dirty="0" smtClean="0"/>
              <a:t>platforms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 descr="qtcreator_screensho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66" y="1487072"/>
            <a:ext cx="5369141" cy="25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4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Qt Creator Components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 descr="qtcreator-breakd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2" y="1038750"/>
            <a:ext cx="6366935" cy="41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Finding Code </a:t>
            </a:r>
            <a:r>
              <a:rPr lang="en-US" dirty="0" smtClean="0"/>
              <a:t>– Locator 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Click on Locator or press </a:t>
            </a:r>
            <a:r>
              <a:rPr lang="en-US" dirty="0" err="1" smtClean="0"/>
              <a:t>Ctrl</a:t>
            </a:r>
            <a:r>
              <a:rPr lang="en-US" dirty="0" err="1"/>
              <a:t>+</a:t>
            </a:r>
            <a:r>
              <a:rPr lang="en-US" dirty="0" err="1" smtClean="0"/>
              <a:t>K</a:t>
            </a:r>
            <a:r>
              <a:rPr lang="en-US" dirty="0" smtClean="0"/>
              <a:t> (Mac OSX : </a:t>
            </a:r>
            <a:r>
              <a:rPr lang="en-US" dirty="0" err="1" smtClean="0"/>
              <a:t>Cmd</a:t>
            </a:r>
            <a:r>
              <a:rPr lang="en-US" dirty="0" err="1"/>
              <a:t>+K</a:t>
            </a:r>
            <a:r>
              <a:rPr lang="en-US" dirty="0"/>
              <a:t>) </a:t>
            </a:r>
          </a:p>
          <a:p>
            <a:r>
              <a:rPr lang="en-US" dirty="0" smtClean="0"/>
              <a:t>Type in the file name</a:t>
            </a:r>
            <a:endParaRPr lang="en-US" dirty="0"/>
          </a:p>
          <a:p>
            <a:r>
              <a:rPr lang="en-US" dirty="0" smtClean="0"/>
              <a:t>Press Return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Locator Prefixes</a:t>
            </a:r>
            <a:endParaRPr lang="en-US" dirty="0"/>
          </a:p>
          <a:p>
            <a:pPr lvl="1"/>
            <a:r>
              <a:rPr lang="en-US" b="1" dirty="0" smtClean="0"/>
              <a:t>:</a:t>
            </a:r>
            <a:r>
              <a:rPr lang="en-US" b="1" dirty="0"/>
              <a:t>&lt;</a:t>
            </a:r>
            <a:r>
              <a:rPr lang="en-US" b="1" dirty="0" smtClean="0"/>
              <a:t>class name&gt; </a:t>
            </a:r>
            <a:r>
              <a:rPr lang="en-US" dirty="0" smtClean="0"/>
              <a:t>- Go to a symbol definition</a:t>
            </a:r>
            <a:endParaRPr lang="en-US" dirty="0"/>
          </a:p>
          <a:p>
            <a:pPr lvl="1"/>
            <a:r>
              <a:rPr lang="en-US" b="1" dirty="0" smtClean="0"/>
              <a:t>l</a:t>
            </a:r>
            <a:r>
              <a:rPr lang="en-US" b="1" dirty="0"/>
              <a:t>&lt;</a:t>
            </a:r>
            <a:r>
              <a:rPr lang="en-US" b="1" dirty="0" smtClean="0"/>
              <a:t>line number&gt; </a:t>
            </a:r>
            <a:r>
              <a:rPr lang="en-US" dirty="0" smtClean="0"/>
              <a:t>- Go to a line in the current document </a:t>
            </a:r>
          </a:p>
          <a:p>
            <a:pPr lvl="1"/>
            <a:r>
              <a:rPr lang="en-US" b="1" dirty="0" smtClean="0"/>
              <a:t>?</a:t>
            </a:r>
            <a:r>
              <a:rPr lang="en-US" b="1" dirty="0"/>
              <a:t>&lt;</a:t>
            </a:r>
            <a:r>
              <a:rPr lang="en-US" b="1" dirty="0" smtClean="0"/>
              <a:t>help topic&gt; </a:t>
            </a:r>
            <a:r>
              <a:rPr lang="en-US" dirty="0" smtClean="0"/>
              <a:t>- Go to a help topic</a:t>
            </a:r>
            <a:endParaRPr lang="en-US" dirty="0"/>
          </a:p>
          <a:p>
            <a:pPr lvl="1"/>
            <a:r>
              <a:rPr lang="en-US" b="1" dirty="0" smtClean="0"/>
              <a:t>o</a:t>
            </a:r>
            <a:r>
              <a:rPr lang="en-US" b="1" dirty="0"/>
              <a:t>&lt;</a:t>
            </a:r>
            <a:r>
              <a:rPr lang="en-US" b="1" dirty="0" smtClean="0"/>
              <a:t>open document&gt; </a:t>
            </a:r>
            <a:r>
              <a:rPr lang="en-US" dirty="0" smtClean="0"/>
              <a:t>- Go to an opened document </a:t>
            </a:r>
            <a:endParaRPr lang="en-US" dirty="0"/>
          </a:p>
        </p:txBody>
      </p:sp>
      <p:pic>
        <p:nvPicPr>
          <p:cNvPr id="7" name="Picture 6" descr="qtcreator-loc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93" y="1755254"/>
            <a:ext cx="4392029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 Application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593429"/>
          </a:xfrm>
        </p:spPr>
        <p:txBody>
          <a:bodyPr>
            <a:normAutofit/>
          </a:bodyPr>
          <a:lstStyle/>
          <a:p>
            <a:r>
              <a:rPr lang="en-US" dirty="0" smtClean="0"/>
              <a:t>Debug −&gt; Start Debugging (o rF5</a:t>
            </a:r>
            <a:r>
              <a:rPr lang="en-US" dirty="0"/>
              <a:t>) </a:t>
            </a:r>
          </a:p>
        </p:txBody>
      </p:sp>
      <p:pic>
        <p:nvPicPr>
          <p:cNvPr id="4" name="Picture 3" descr="qtcreator-debugg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1584584"/>
            <a:ext cx="5231998" cy="38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Demo "Hello World"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we'll show: </a:t>
            </a:r>
          </a:p>
          <a:p>
            <a:pPr fontAlgn="auto"/>
            <a:r>
              <a:rPr lang="en-US" dirty="0"/>
              <a:t>Creation </a:t>
            </a:r>
            <a:r>
              <a:rPr lang="en-US" dirty="0" smtClean="0"/>
              <a:t>of </a:t>
            </a:r>
            <a:r>
              <a:rPr lang="en-US" dirty="0"/>
              <a:t>an empty Qt project </a:t>
            </a:r>
          </a:p>
          <a:p>
            <a:pPr fontAlgn="auto"/>
            <a:r>
              <a:rPr lang="en-US" dirty="0" smtClean="0"/>
              <a:t>Adding the </a:t>
            </a:r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source file </a:t>
            </a:r>
          </a:p>
          <a:p>
            <a:pPr fontAlgn="auto"/>
            <a:r>
              <a:rPr lang="en-US" dirty="0" smtClean="0"/>
              <a:t>Writing of the </a:t>
            </a:r>
            <a:r>
              <a:rPr lang="en-US" dirty="0"/>
              <a:t>Qt Hello World Code </a:t>
            </a:r>
            <a:endParaRPr lang="en-US" dirty="0" smtClean="0"/>
          </a:p>
          <a:p>
            <a:pPr lvl="1"/>
            <a:r>
              <a:rPr lang="en-US" dirty="0" smtClean="0"/>
              <a:t>Showing Locator Features </a:t>
            </a:r>
            <a:endParaRPr lang="en-US" dirty="0"/>
          </a:p>
          <a:p>
            <a:r>
              <a:rPr lang="en-US" dirty="0" smtClean="0"/>
              <a:t>Running the application </a:t>
            </a:r>
            <a:endParaRPr lang="en-US" dirty="0"/>
          </a:p>
          <a:p>
            <a:pPr fontAlgn="auto"/>
            <a:r>
              <a:rPr lang="en-US" dirty="0" smtClean="0"/>
              <a:t>Debugging the application </a:t>
            </a:r>
            <a:endParaRPr lang="en-US" dirty="0"/>
          </a:p>
          <a:p>
            <a:pPr lvl="1"/>
            <a:r>
              <a:rPr lang="en-US" dirty="0" smtClean="0"/>
              <a:t>Looking up the </a:t>
            </a:r>
            <a:r>
              <a:rPr lang="en-US" dirty="0" smtClean="0">
                <a:latin typeface="Courier New"/>
                <a:cs typeface="Courier New"/>
              </a:rPr>
              <a:t>text</a:t>
            </a:r>
            <a:r>
              <a:rPr lang="en-US" dirty="0" smtClean="0"/>
              <a:t> property of our button </a:t>
            </a:r>
            <a:endParaRPr lang="en-US" dirty="0"/>
          </a:p>
        </p:txBody>
      </p:sp>
      <p:pic>
        <p:nvPicPr>
          <p:cNvPr id="4" name="Picture 3" descr="qtcreator-hellowor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35" y="1370838"/>
            <a:ext cx="4235056" cy="24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Practical Tips for Developers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219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Much </a:t>
            </a:r>
            <a:r>
              <a:rPr lang="en-US" dirty="0"/>
              <a:t>C++ </a:t>
            </a:r>
            <a:r>
              <a:rPr lang="en-US" dirty="0" smtClean="0"/>
              <a:t>Do </a:t>
            </a:r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N</a:t>
            </a:r>
            <a:r>
              <a:rPr lang="en-US" dirty="0" smtClean="0"/>
              <a:t>eed </a:t>
            </a:r>
            <a:r>
              <a:rPr lang="en-US" dirty="0"/>
              <a:t>to </a:t>
            </a:r>
            <a:r>
              <a:rPr lang="en-US" dirty="0" smtClean="0"/>
              <a:t>Know</a:t>
            </a:r>
            <a:r>
              <a:rPr lang="en-US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Objects and classes</a:t>
            </a:r>
            <a:endParaRPr lang="en-US" dirty="0"/>
          </a:p>
          <a:p>
            <a:pPr lvl="1"/>
            <a:r>
              <a:rPr lang="en-US" dirty="0" smtClean="0"/>
              <a:t>Declaring a class, inheritance, calling member functions etc</a:t>
            </a:r>
            <a:r>
              <a:rPr lang="en-US" dirty="0"/>
              <a:t>. </a:t>
            </a:r>
          </a:p>
          <a:p>
            <a:r>
              <a:rPr lang="en-US" dirty="0" smtClean="0"/>
              <a:t>Polymorphism</a:t>
            </a:r>
            <a:endParaRPr lang="en-US" dirty="0"/>
          </a:p>
          <a:p>
            <a:pPr lvl="1"/>
            <a:r>
              <a:rPr lang="en-US" dirty="0" smtClean="0"/>
              <a:t>That is virtual methods </a:t>
            </a:r>
            <a:endParaRPr lang="en-US" dirty="0"/>
          </a:p>
          <a:p>
            <a:r>
              <a:rPr lang="en-US" dirty="0" smtClean="0"/>
              <a:t>Operator overloading </a:t>
            </a:r>
          </a:p>
          <a:p>
            <a:r>
              <a:rPr lang="en-US" dirty="0" smtClean="0"/>
              <a:t>Templates </a:t>
            </a:r>
          </a:p>
          <a:p>
            <a:pPr lvl="1"/>
            <a:r>
              <a:rPr lang="en-US" dirty="0" smtClean="0"/>
              <a:t>For the container classes only </a:t>
            </a:r>
            <a:endParaRPr lang="en-US" dirty="0"/>
          </a:p>
          <a:p>
            <a:r>
              <a:rPr lang="en-US" dirty="0" smtClean="0"/>
              <a:t>C++11/14 useful</a:t>
            </a:r>
          </a:p>
          <a:p>
            <a:r>
              <a:rPr lang="en-US" dirty="0" smtClean="0"/>
              <a:t>No…</a:t>
            </a:r>
            <a:endParaRPr lang="en-US" dirty="0"/>
          </a:p>
          <a:p>
            <a:pPr lvl="1"/>
            <a:r>
              <a:rPr lang="en-US" dirty="0" smtClean="0"/>
              <a:t>.</a:t>
            </a:r>
            <a:r>
              <a:rPr lang="en-US" dirty="0"/>
              <a:t>..RTTI </a:t>
            </a:r>
            <a:endParaRPr lang="en-US" dirty="0" smtClean="0"/>
          </a:p>
          <a:p>
            <a:pPr lvl="1"/>
            <a:r>
              <a:rPr lang="en-US" dirty="0" smtClean="0"/>
              <a:t>.</a:t>
            </a:r>
            <a:r>
              <a:rPr lang="en-US" dirty="0"/>
              <a:t>..</a:t>
            </a:r>
            <a:r>
              <a:rPr lang="en-US" dirty="0" smtClean="0"/>
              <a:t>sophisticated templates 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..</a:t>
            </a:r>
            <a:r>
              <a:rPr lang="en-US" dirty="0" smtClean="0"/>
              <a:t>exceptions thrown</a:t>
            </a:r>
            <a:endParaRPr lang="en-US" dirty="0"/>
          </a:p>
          <a:p>
            <a:pPr lvl="1"/>
            <a:r>
              <a:rPr lang="en-US" dirty="0" smtClean="0"/>
              <a:t>.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7002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Documentation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300001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Documentation </a:t>
            </a:r>
          </a:p>
          <a:p>
            <a:pPr lvl="1"/>
            <a:r>
              <a:rPr lang="en-US" dirty="0" smtClean="0"/>
              <a:t>All classes documented</a:t>
            </a:r>
            <a:endParaRPr lang="en-US" dirty="0"/>
          </a:p>
          <a:p>
            <a:pPr lvl="1"/>
            <a:r>
              <a:rPr lang="en-US" dirty="0" smtClean="0"/>
              <a:t>Contains tons of examples </a:t>
            </a:r>
            <a:endParaRPr lang="en-US" dirty="0"/>
          </a:p>
          <a:p>
            <a:r>
              <a:rPr lang="en-US" dirty="0" smtClean="0"/>
              <a:t>Collection of </a:t>
            </a:r>
            <a:r>
              <a:rPr lang="en-US" dirty="0" err="1" smtClean="0"/>
              <a:t>Howto's</a:t>
            </a:r>
            <a:r>
              <a:rPr lang="en-US" dirty="0" smtClean="0"/>
              <a:t> and Overviews </a:t>
            </a:r>
          </a:p>
          <a:p>
            <a:r>
              <a:rPr lang="en-US" dirty="0" smtClean="0"/>
              <a:t>A set of Tutorials for Learners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546" y="1370838"/>
            <a:ext cx="4369335" cy="31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Answers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need answers ASAP </a:t>
            </a:r>
          </a:p>
          <a:p>
            <a:pPr lvl="1"/>
            <a:r>
              <a:rPr lang="en-US" dirty="0"/>
              <a:t>Join the IRC channel, related to the problem area and ask the professionals for help – </a:t>
            </a:r>
            <a:r>
              <a:rPr lang="en-US" dirty="0">
                <a:hlinkClick r:id="rId2"/>
              </a:rPr>
              <a:t>https://wiki.qt.io/Online_Communities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Support - </a:t>
            </a:r>
            <a:r>
              <a:rPr lang="en-US" dirty="0">
                <a:hlinkClick r:id="rId3"/>
              </a:rPr>
              <a:t>http://www.qt.io/</a:t>
            </a:r>
            <a:r>
              <a:rPr lang="en-US">
                <a:hlinkClick r:id="rId3"/>
              </a:rPr>
              <a:t>support</a:t>
            </a:r>
            <a:r>
              <a:rPr lang="en-US" smtClean="0">
                <a:hlinkClick r:id="rId3"/>
              </a:rPr>
              <a:t>/</a:t>
            </a:r>
            <a:r>
              <a:rPr lang="en-US" smtClean="0"/>
              <a:t>  </a:t>
            </a:r>
            <a:endParaRPr lang="en-US" dirty="0"/>
          </a:p>
          <a:p>
            <a:r>
              <a:rPr lang="en-US" dirty="0"/>
              <a:t>Discussion forums</a:t>
            </a:r>
          </a:p>
          <a:p>
            <a:pPr lvl="1"/>
            <a:r>
              <a:rPr lang="en-US" dirty="0"/>
              <a:t>Qt Centre - </a:t>
            </a:r>
            <a:r>
              <a:rPr lang="en-US" dirty="0">
                <a:hlinkClick r:id="rId4"/>
              </a:rPr>
              <a:t>http://www.qtcentre.org/content/</a:t>
            </a:r>
            <a:r>
              <a:rPr lang="en-US" dirty="0"/>
              <a:t> </a:t>
            </a:r>
          </a:p>
          <a:p>
            <a:r>
              <a:rPr lang="en-US" dirty="0"/>
              <a:t>It does not work</a:t>
            </a:r>
          </a:p>
          <a:p>
            <a:pPr lvl="1"/>
            <a:r>
              <a:rPr lang="en-US" dirty="0"/>
              <a:t>Bug reporting and finding - </a:t>
            </a:r>
            <a:r>
              <a:rPr lang="en-US" dirty="0">
                <a:hlinkClick r:id="rId5"/>
              </a:rPr>
              <a:t>https://bugreports.qt.io/secure/Dashboard.jspa</a:t>
            </a:r>
            <a:endParaRPr lang="en-US" dirty="0"/>
          </a:p>
          <a:p>
            <a:pPr lvl="1"/>
            <a:r>
              <a:rPr lang="en-US" dirty="0"/>
              <a:t>Stack Overflow - </a:t>
            </a:r>
            <a:r>
              <a:rPr lang="en-US" dirty="0">
                <a:hlinkClick r:id="rId6"/>
              </a:rPr>
              <a:t>http://stackoverflow.com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have some time to study Qt myself</a:t>
            </a:r>
          </a:p>
          <a:p>
            <a:pPr lvl="1"/>
            <a:r>
              <a:rPr lang="en-US" dirty="0"/>
              <a:t>Qt Developer Guides - </a:t>
            </a:r>
            <a:r>
              <a:rPr lang="en-US" dirty="0">
                <a:hlinkClick r:id="rId7"/>
              </a:rPr>
              <a:t>http://wiki.qt.io/Developer-Guides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Learning videos - </a:t>
            </a:r>
            <a:r>
              <a:rPr lang="en-US" dirty="0">
                <a:hlinkClick r:id="rId8"/>
              </a:rPr>
              <a:t>https://www.youtube.com/user/QtStudios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Books, tools, guides, documentation - </a:t>
            </a:r>
            <a:r>
              <a:rPr lang="en-US" dirty="0">
                <a:hlinkClick r:id="rId9"/>
              </a:rPr>
              <a:t>http://wiki.qt.io/Main_Page</a:t>
            </a:r>
            <a:r>
              <a:rPr lang="en-US" dirty="0"/>
              <a:t> </a:t>
            </a:r>
          </a:p>
          <a:p>
            <a:r>
              <a:rPr lang="en-US" dirty="0"/>
              <a:t>I want to know the latest </a:t>
            </a:r>
            <a:r>
              <a:rPr lang="en-US" dirty="0" smtClean="0"/>
              <a:t>Qt updates</a:t>
            </a:r>
            <a:endParaRPr lang="en-US" dirty="0"/>
          </a:p>
          <a:p>
            <a:pPr lvl="1"/>
            <a:r>
              <a:rPr lang="en-US" dirty="0"/>
              <a:t>Qt Blog – </a:t>
            </a:r>
            <a:r>
              <a:rPr lang="en-US" dirty="0">
                <a:hlinkClick r:id="rId10"/>
              </a:rPr>
              <a:t>http://blog.qt.io</a:t>
            </a:r>
            <a:r>
              <a:rPr lang="en-US" dirty="0"/>
              <a:t> </a:t>
            </a:r>
          </a:p>
          <a:p>
            <a:r>
              <a:rPr lang="en-US" dirty="0"/>
              <a:t>I want to have some apps for free</a:t>
            </a:r>
          </a:p>
          <a:p>
            <a:pPr lvl="1"/>
            <a:r>
              <a:rPr lang="en-US" dirty="0">
                <a:hlinkClick r:id="rId11"/>
              </a:rPr>
              <a:t>http://qt-apps.org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399" y="4910502"/>
            <a:ext cx="7653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i="1" dirty="0" err="1">
                <a:latin typeface="Open Sans Light"/>
                <a:cs typeface="Open Sans Light"/>
              </a:rPr>
              <a:t>Qt's</a:t>
            </a:r>
            <a:r>
              <a:rPr lang="en-US" sz="1400" i="1" dirty="0">
                <a:latin typeface="Open Sans Light"/>
                <a:cs typeface="Open Sans Light"/>
              </a:rPr>
              <a:t> source code is easy to read, and can answer questions the reference </a:t>
            </a:r>
            <a:r>
              <a:rPr lang="en-US" sz="1400" i="1" dirty="0" smtClean="0">
                <a:latin typeface="Open Sans Light"/>
                <a:cs typeface="Open Sans Light"/>
              </a:rPr>
              <a:t>manual </a:t>
            </a:r>
            <a:r>
              <a:rPr lang="en-US" sz="1400" i="1" dirty="0">
                <a:latin typeface="Open Sans Light"/>
                <a:cs typeface="Open Sans Light"/>
              </a:rPr>
              <a:t>cannot answer!</a:t>
            </a:r>
            <a:br>
              <a:rPr lang="en-US" sz="1400" i="1" dirty="0">
                <a:latin typeface="Open Sans Light"/>
                <a:cs typeface="Open Sans Light"/>
              </a:rPr>
            </a:br>
            <a:endParaRPr lang="en-US" sz="1400" dirty="0">
              <a:effectLst/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89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Qt</a:t>
            </a:r>
            <a:r>
              <a:rPr lang="en-US" dirty="0" smtClean="0"/>
              <a:t> Coding Convention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235029"/>
          </a:xfr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QApplication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customlabel.h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000" dirty="0">
                <a:latin typeface="Courier New" pitchFamily="49" charset="0"/>
                <a:cs typeface="Courier New" pitchFamily="49" charset="0"/>
              </a:rPr>
            </a:b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 smtClean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main(</a:t>
            </a:r>
            <a:r>
              <a:rPr lang="en-US" sz="10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**</a:t>
            </a:r>
            <a:r>
              <a:rPr lang="en-US" sz="10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QApplication</a:t>
            </a:r>
            <a:r>
              <a:rPr lang="en-US" sz="10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application(</a:t>
            </a:r>
            <a:r>
              <a:rPr lang="en-US" sz="10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CustomLabel</a:t>
            </a:r>
            <a:r>
              <a:rPr lang="en-US" sz="10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label.show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application.exec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GB" sz="10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9873" y="3046793"/>
            <a:ext cx="8724730" cy="2022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CustomLabel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CustomLabel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*parent)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QLabel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(parent)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setText</a:t>
            </a: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tr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 dirty="0">
                <a:latin typeface="Courier New" pitchFamily="49" charset="0"/>
                <a:cs typeface="Courier New" pitchFamily="49" charset="0"/>
              </a:rPr>
            </a:br>
            <a:r>
              <a:rPr lang="en-US" sz="10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CustomLabel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0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mousePressEvent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QMouseEvent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0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ev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0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"x:%1 y:%2"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).arg(ev-&gt;pos().x()).arg(ev-&gt;pos().y());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setText</a:t>
            </a: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(string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if</a:t>
            </a:r>
            <a:r>
              <a:rPr lang="en-US" sz="10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ev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0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().x()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// 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Use curly </a:t>
            </a:r>
            <a:r>
              <a:rPr lang="en-US" sz="1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braces only, 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if you have more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than 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one line here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98606" y="169335"/>
            <a:ext cx="4765997" cy="2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000" dirty="0" err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ifndef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CUSTOMLABEL_H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CUSTOMLABEL_H </a:t>
            </a:r>
            <a:br>
              <a:rPr lang="en-US" sz="1000" dirty="0">
                <a:latin typeface="Courier New" pitchFamily="49" charset="0"/>
                <a:cs typeface="Courier New" pitchFamily="49" charset="0"/>
              </a:rPr>
            </a:b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QLabel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000" dirty="0">
                <a:latin typeface="Courier New" pitchFamily="49" charset="0"/>
                <a:cs typeface="Courier New" pitchFamily="49" charset="0"/>
              </a:rPr>
            </a:b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0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CustomLabel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QLabel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Q_OBJECT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explicit</a:t>
            </a:r>
            <a:r>
              <a:rPr lang="en-US" sz="10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CustomLabel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parent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protected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void</a:t>
            </a:r>
            <a:r>
              <a:rPr lang="en-US" sz="10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mousePressEvent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QMouseEvent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ev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private: </a:t>
            </a:r>
            <a:endParaRPr lang="en-US" sz="1000" dirty="0" smtClean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0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m_member</a:t>
            </a:r>
            <a:r>
              <a:rPr lang="en-US" sz="1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000" dirty="0">
                <a:latin typeface="Courier New" pitchFamily="49" charset="0"/>
                <a:cs typeface="Courier New" pitchFamily="49" charset="0"/>
              </a:rPr>
            </a:b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000" dirty="0" err="1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endif</a:t>
            </a:r>
            <a:r>
              <a:rPr lang="en-US" sz="10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 CUSTOMLABEL_H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dirty="0">
                <a:latin typeface="Courier New" pitchFamily="49" charset="0"/>
                <a:cs typeface="Courier New" pitchFamily="49" charset="0"/>
              </a:rPr>
            </a:br>
            <a:endParaRPr lang="en-GB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2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594007" cy="3784985"/>
          </a:xfrm>
        </p:spPr>
        <p:txBody>
          <a:bodyPr/>
          <a:lstStyle/>
          <a:p>
            <a:pPr>
              <a:defRPr/>
            </a:pPr>
            <a:r>
              <a:rPr lang="en-US" dirty="0"/>
              <a:t>To get a good practical experience on</a:t>
            </a:r>
          </a:p>
          <a:p>
            <a:pPr lvl="1">
              <a:defRPr/>
            </a:pPr>
            <a:r>
              <a:rPr lang="en-US" dirty="0" err="1" smtClean="0"/>
              <a:t>QtCreator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Qt modules </a:t>
            </a:r>
          </a:p>
          <a:p>
            <a:pPr lvl="1">
              <a:defRPr/>
            </a:pPr>
            <a:r>
              <a:rPr lang="en-US" dirty="0" smtClean="0"/>
              <a:t>Qt licenses</a:t>
            </a:r>
          </a:p>
          <a:p>
            <a:pPr lvl="1">
              <a:defRPr/>
            </a:pPr>
            <a:r>
              <a:rPr lang="en-US" dirty="0" smtClean="0"/>
              <a:t>Meta-Object System</a:t>
            </a:r>
          </a:p>
          <a:p>
            <a:pPr lvl="1">
              <a:defRPr/>
            </a:pPr>
            <a:r>
              <a:rPr lang="en-US" dirty="0" smtClean="0"/>
              <a:t>Essential class types in the core module 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be able to start serious Qt development or continue efficient Qt development after the training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Any questions at any point – please do not hesitate to ask!</a:t>
            </a:r>
          </a:p>
        </p:txBody>
      </p:sp>
      <p:pic>
        <p:nvPicPr>
          <p:cNvPr id="6" name="Picture 2" descr="C:\Users\tipyssys\AppData\Local\Microsoft\Windows\Temporary Internet Files\Content.IE5\ZF25F942\MC900056116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1229790"/>
            <a:ext cx="2860598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2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Qt Debugging Aids – Logging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 smtClean="0"/>
              <a:t> allows streaming debug information to any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Often more convenient to use macros</a:t>
            </a:r>
            <a:r>
              <a:rPr lang="en-US" dirty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qDebug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qWarning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qCritical()</a:t>
            </a:r>
            <a:r>
              <a:rPr lang="en-US" dirty="0"/>
              <a:t>,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qFatal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orresponding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QMessageLogger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are called – which uses a message handler, if one exists</a:t>
            </a:r>
          </a:p>
          <a:p>
            <a:r>
              <a:rPr lang="en-US" dirty="0" smtClean="0"/>
              <a:t>Suppress messages by adding </a:t>
            </a:r>
            <a:r>
              <a:rPr lang="en-US" sz="1300" dirty="0">
                <a:latin typeface="Courier New"/>
                <a:cs typeface="Courier New"/>
              </a:rPr>
              <a:t>DEFINES += </a:t>
            </a:r>
            <a:r>
              <a:rPr lang="en-US" sz="1300" dirty="0" smtClean="0">
                <a:latin typeface="Courier New"/>
                <a:cs typeface="Courier New"/>
              </a:rPr>
              <a:t>QT_NO_DEBUG_OUTPUT </a:t>
            </a:r>
            <a:r>
              <a:rPr lang="en-US" dirty="0" smtClean="0"/>
              <a:t>to your </a:t>
            </a:r>
            <a:r>
              <a:rPr lang="en-US" b="1" dirty="0" smtClean="0">
                <a:latin typeface="Courier New"/>
                <a:cs typeface="Courier New"/>
              </a:rPr>
              <a:t>.pro </a:t>
            </a:r>
            <a:r>
              <a:rPr lang="en-US" dirty="0" smtClean="0"/>
              <a:t>file or installing your own message handler</a:t>
            </a:r>
            <a:endParaRPr lang="en-US" dirty="0"/>
          </a:p>
          <a:p>
            <a:endParaRPr lang="en-US" dirty="0" smtClean="0"/>
          </a:p>
          <a:p>
            <a:pPr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Fatal messages terminate the application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umps the core in Linux and allows linking to debugger in Windows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2867" y="3521167"/>
            <a:ext cx="6690503" cy="877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QDebug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"Method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computed: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%d"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myIntVariable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"Mouse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was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clicked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mouseEvent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QMessageLogger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"Source.cpp"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"main()"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).debug()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"Debug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GB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0643" y="1681079"/>
            <a:ext cx="6690503" cy="6832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QDebug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debug(</a:t>
            </a:r>
            <a:r>
              <a:rPr lang="en-GB" sz="1200" dirty="0" err="1">
                <a:solidFill>
                  <a:schemeClr val="tx1"/>
                </a:solidFill>
                <a:latin typeface="Courier New"/>
                <a:cs typeface="Courier New"/>
              </a:rPr>
              <a:t>myDebugDevice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May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Qstring</a:t>
            </a: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too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debug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"Something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happened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3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 Message Categories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Y</a:t>
            </a:r>
            <a:r>
              <a:rPr lang="en-GB" dirty="0" smtClean="0"/>
              <a:t>ou </a:t>
            </a:r>
            <a:r>
              <a:rPr lang="en-GB" dirty="0"/>
              <a:t>may enable/disable message types (debug, warning etc.) and categories</a:t>
            </a:r>
          </a:p>
          <a:p>
            <a:pPr lvl="1"/>
            <a:r>
              <a:rPr lang="en-GB" dirty="0"/>
              <a:t>Makes it easier to control, which messages to log and which ones to ignore</a:t>
            </a:r>
          </a:p>
          <a:p>
            <a:r>
              <a:rPr lang="en-GB" dirty="0"/>
              <a:t>Define a category using </a:t>
            </a:r>
            <a:r>
              <a:rPr lang="en-GB" dirty="0" err="1">
                <a:latin typeface="Courier New"/>
                <a:cs typeface="Courier New"/>
              </a:rPr>
              <a:t>QLoggingCategory</a:t>
            </a:r>
            <a:r>
              <a:rPr lang="en-GB" dirty="0"/>
              <a:t> or use macros to declare and define categories </a:t>
            </a:r>
          </a:p>
          <a:p>
            <a:pPr lvl="1"/>
            <a:r>
              <a:rPr lang="en-GB" dirty="0">
                <a:solidFill>
                  <a:srgbClr val="800080"/>
                </a:solidFill>
                <a:latin typeface="Courier New"/>
                <a:cs typeface="Courier New"/>
              </a:rPr>
              <a:t>Q_DECLARE_LOGGING_CATEGORY</a:t>
            </a:r>
            <a:r>
              <a:rPr lang="en-GB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dirty="0" err="1">
                <a:latin typeface="Courier New"/>
                <a:cs typeface="Courier New"/>
              </a:rPr>
              <a:t>myCategory</a:t>
            </a:r>
            <a:r>
              <a:rPr lang="en-GB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GB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GB" dirty="0">
                <a:solidFill>
                  <a:srgbClr val="800080"/>
                </a:solidFill>
                <a:latin typeface="Courier New"/>
                <a:cs typeface="Courier New"/>
              </a:rPr>
              <a:t>Q_LOGGING_CATEGORY</a:t>
            </a:r>
            <a:r>
              <a:rPr lang="en-GB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dirty="0" err="1">
                <a:latin typeface="Courier New"/>
                <a:cs typeface="Courier New"/>
              </a:rPr>
              <a:t>myCategory</a:t>
            </a:r>
            <a:r>
              <a:rPr lang="en-GB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GB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dirty="0" err="1">
                <a:solidFill>
                  <a:srgbClr val="008000"/>
                </a:solidFill>
                <a:latin typeface="Courier New"/>
                <a:cs typeface="Courier New"/>
              </a:rPr>
              <a:t>com.theqtcompany.something</a:t>
            </a:r>
            <a:r>
              <a:rPr lang="en-GB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GB" dirty="0">
                <a:latin typeface="Courier New"/>
                <a:cs typeface="Courier New"/>
              </a:rPr>
              <a:t>, </a:t>
            </a:r>
            <a:r>
              <a:rPr lang="en-GB" dirty="0" err="1">
                <a:latin typeface="Courier New"/>
                <a:cs typeface="Courier New"/>
              </a:rPr>
              <a:t>QtWarningMsg</a:t>
            </a:r>
            <a:r>
              <a:rPr lang="en-GB" dirty="0">
                <a:latin typeface="Courier New"/>
                <a:cs typeface="Courier New"/>
              </a:rPr>
              <a:t>) 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9483" y="2987773"/>
            <a:ext cx="6690503" cy="1381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QLoggingCategory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category(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com.theqtcompany.SomeApp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category.setEnabled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QtWarningMsg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Enabled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message”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// Outputs: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 smtClean="0">
                <a:solidFill>
                  <a:srgbClr val="AA0000"/>
                </a:solidFill>
                <a:latin typeface="Courier New"/>
                <a:cs typeface="Courier New"/>
              </a:rPr>
              <a:t>com.theqtcompany.SomeApp</a:t>
            </a:r>
            <a:r>
              <a:rPr lang="en-GB" sz="1200" dirty="0">
                <a:solidFill>
                  <a:srgbClr val="AA0000"/>
                </a:solidFill>
                <a:latin typeface="Courier New"/>
                <a:cs typeface="Courier New"/>
              </a:rPr>
              <a:t>: A warning </a:t>
            </a:r>
            <a:r>
              <a:rPr lang="en-GB" sz="1200" dirty="0" smtClean="0">
                <a:solidFill>
                  <a:srgbClr val="AA0000"/>
                </a:solidFill>
                <a:latin typeface="Courier New"/>
                <a:cs typeface="Courier New"/>
              </a:rPr>
              <a:t>message</a:t>
            </a: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</a:t>
            </a:r>
            <a:r>
              <a:rPr lang="en-GB" dirty="0" smtClean="0"/>
              <a:t>Aids – Asserts and Debug Dumps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Q_ASSERT</a:t>
            </a:r>
            <a:r>
              <a:rPr lang="en-US" dirty="0"/>
              <a:t> is like the good old assert, except that you </a:t>
            </a:r>
            <a:r>
              <a:rPr lang="en-US" dirty="0" smtClean="0"/>
              <a:t>can compile </a:t>
            </a:r>
            <a:r>
              <a:rPr lang="en-US" dirty="0"/>
              <a:t>it out by compiling Qt with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QT_NO_DEBUG</a:t>
            </a:r>
            <a:r>
              <a:rPr lang="en-US" dirty="0"/>
              <a:t> </a:t>
            </a:r>
            <a:r>
              <a:rPr lang="en-US" dirty="0" smtClean="0"/>
              <a:t>flag</a:t>
            </a:r>
            <a:endParaRPr lang="en-US" dirty="0"/>
          </a:p>
          <a:p>
            <a:pPr lvl="1"/>
            <a:r>
              <a:rPr lang="fr-FR" dirty="0">
                <a:latin typeface="Courier New" pitchFamily="49" charset="0"/>
                <a:cs typeface="Courier New" pitchFamily="49" charset="0"/>
              </a:rPr>
              <a:t>Q_ASSERT_X(1 &gt; 2, "main", "False condition");</a:t>
            </a:r>
            <a:endParaRPr lang="en-GB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Uses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qFatal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55" y="1724457"/>
            <a:ext cx="2516807" cy="1577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1247" y="2719149"/>
            <a:ext cx="8377115" cy="2220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smtClean="0">
                <a:latin typeface="Open Sans Light"/>
                <a:cs typeface="Open Sans Light"/>
              </a:rPr>
              <a:t>You can pass a name to each Qt object with </a:t>
            </a:r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setObjectName</a:t>
            </a:r>
            <a:r>
              <a:rPr lang="en-GB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Open Sans Light"/>
                <a:cs typeface="Open Sans Light"/>
              </a:rPr>
              <a:t>This name can be retrieved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Open Sans Light"/>
                <a:cs typeface="Open Sans Light"/>
              </a:rPr>
              <a:t>As a lot of the debugging information is only really helpful if these names are set, it is good Qt programming style to do </a:t>
            </a:r>
            <a:r>
              <a:rPr lang="en-GB" dirty="0" smtClean="0">
                <a:latin typeface="Open Sans Light"/>
                <a:cs typeface="Open Sans Light"/>
              </a:rPr>
              <a:t>so</a:t>
            </a:r>
          </a:p>
          <a:p>
            <a:r>
              <a:rPr lang="en-GB" dirty="0" smtClean="0">
                <a:latin typeface="Open Sans Light"/>
                <a:cs typeface="Open Sans Light"/>
              </a:rPr>
              <a:t>Debug dumps</a:t>
            </a:r>
          </a:p>
          <a:p>
            <a:pPr lvl="1"/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GB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dumpObjectInfo</a:t>
            </a:r>
            <a:r>
              <a:rPr lang="en-GB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 smtClean="0"/>
              <a:t> </a:t>
            </a:r>
            <a:r>
              <a:rPr lang="en-GB" dirty="0" smtClean="0">
                <a:latin typeface="Open Sans Light"/>
                <a:cs typeface="Open Sans Light"/>
              </a:rPr>
              <a:t>dumps information about object internals, like signals/slots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dumpObjectTree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 smtClean="0"/>
              <a:t>dumps the </a:t>
            </a:r>
            <a:r>
              <a:rPr lang="en-US" dirty="0" smtClean="0">
                <a:latin typeface="Open Sans Light"/>
                <a:cs typeface="Open Sans Light"/>
              </a:rPr>
              <a:t>parent/child relationships of all descendant objects</a:t>
            </a:r>
            <a:endParaRPr lang="en-GB" dirty="0">
              <a:latin typeface="Open Sans Light"/>
              <a:cs typeface="Open Sans Light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8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and Include files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Qt Modules</a:t>
            </a:r>
            <a:endParaRPr lang="en-US" dirty="0"/>
          </a:p>
          <a:p>
            <a:pPr lvl="1"/>
            <a:r>
              <a:rPr lang="en-US" dirty="0" err="1" smtClean="0"/>
              <a:t>QtCore</a:t>
            </a:r>
            <a:r>
              <a:rPr lang="en-US" dirty="0" smtClean="0"/>
              <a:t>, </a:t>
            </a:r>
            <a:r>
              <a:rPr lang="en-US" dirty="0" err="1" smtClean="0"/>
              <a:t>QtGui</a:t>
            </a:r>
            <a:r>
              <a:rPr lang="en-US" dirty="0" smtClean="0"/>
              <a:t>, </a:t>
            </a:r>
            <a:r>
              <a:rPr lang="en-US" dirty="0" err="1" smtClean="0"/>
              <a:t>QtWidgets</a:t>
            </a:r>
            <a:r>
              <a:rPr lang="en-US" dirty="0" smtClean="0"/>
              <a:t>, </a:t>
            </a:r>
            <a:r>
              <a:rPr lang="en-US" dirty="0" err="1" smtClean="0"/>
              <a:t>QtXml</a:t>
            </a:r>
            <a:r>
              <a:rPr lang="en-US" dirty="0" smtClean="0"/>
              <a:t>, </a:t>
            </a:r>
            <a:r>
              <a:rPr lang="en-US" dirty="0" err="1" smtClean="0"/>
              <a:t>QtSql</a:t>
            </a:r>
            <a:r>
              <a:rPr lang="en-US" dirty="0" smtClean="0"/>
              <a:t>, </a:t>
            </a:r>
            <a:r>
              <a:rPr lang="en-US" dirty="0" err="1" smtClean="0"/>
              <a:t>QtNetwork</a:t>
            </a:r>
            <a:r>
              <a:rPr lang="en-US" dirty="0" smtClean="0"/>
              <a:t>, </a:t>
            </a:r>
            <a:r>
              <a:rPr lang="en-US" dirty="0" err="1" smtClean="0"/>
              <a:t>QtTest</a:t>
            </a:r>
            <a:r>
              <a:rPr lang="en-US" dirty="0"/>
              <a:t>... </a:t>
            </a:r>
          </a:p>
          <a:p>
            <a:endParaRPr lang="en-US" dirty="0" smtClean="0"/>
          </a:p>
          <a:p>
            <a:r>
              <a:rPr lang="en-US" dirty="0" smtClean="0"/>
              <a:t>Enable Qt Module in </a:t>
            </a:r>
            <a:r>
              <a:rPr lang="en-US" dirty="0" err="1" smtClean="0">
                <a:latin typeface="Courier New"/>
                <a:cs typeface="Courier New"/>
              </a:rPr>
              <a:t>qmake.pro</a:t>
            </a:r>
            <a:r>
              <a:rPr lang="en-US" dirty="0" smtClean="0"/>
              <a:t> file: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 </a:t>
            </a:r>
            <a:r>
              <a:rPr lang="en-US" dirty="0">
                <a:latin typeface="Courier New"/>
                <a:cs typeface="Courier New"/>
              </a:rPr>
              <a:t>+= network </a:t>
            </a:r>
          </a:p>
          <a:p>
            <a:r>
              <a:rPr lang="en-US" dirty="0" smtClean="0"/>
              <a:t>Default: </a:t>
            </a:r>
            <a:r>
              <a:rPr lang="en-US" dirty="0" err="1" smtClean="0"/>
              <a:t>qmake</a:t>
            </a:r>
            <a:r>
              <a:rPr lang="en-US" dirty="0" smtClean="0"/>
              <a:t> projects use </a:t>
            </a:r>
            <a:r>
              <a:rPr lang="en-US" dirty="0" err="1" smtClean="0"/>
              <a:t>QtCore</a:t>
            </a:r>
            <a:r>
              <a:rPr lang="en-US" dirty="0" smtClean="0"/>
              <a:t> and </a:t>
            </a:r>
            <a:r>
              <a:rPr lang="en-US" dirty="0" err="1" smtClean="0"/>
              <a:t>QtGui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Any Qt class has a header file</a:t>
            </a:r>
            <a:r>
              <a:rPr lang="en-US" dirty="0"/>
              <a:t>. </a:t>
            </a:r>
          </a:p>
          <a:p>
            <a:pPr marL="857250" lvl="2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marL="857250" lvl="2" indent="0">
              <a:buNone/>
            </a:pPr>
            <a:r>
              <a:rPr lang="en-US" dirty="0" smtClean="0">
                <a:latin typeface="Courier New"/>
                <a:cs typeface="Courier New"/>
              </a:rPr>
              <a:t>#</a:t>
            </a:r>
            <a:r>
              <a:rPr lang="en-US" dirty="0">
                <a:latin typeface="Courier New"/>
                <a:cs typeface="Courier New"/>
              </a:rPr>
              <a:t>include &lt;</a:t>
            </a:r>
            <a:r>
              <a:rPr lang="en-US" dirty="0" err="1">
                <a:latin typeface="Courier New"/>
                <a:cs typeface="Courier New"/>
              </a:rPr>
              <a:t>QtWidgets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&gt; </a:t>
            </a:r>
          </a:p>
          <a:p>
            <a:r>
              <a:rPr lang="en-US" dirty="0" smtClean="0"/>
              <a:t>Any Qt Module has a header file</a:t>
            </a:r>
            <a:r>
              <a:rPr lang="en-US" dirty="0"/>
              <a:t>.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/>
              <a:t>	</a:t>
            </a:r>
            <a:r>
              <a:rPr lang="en-US" dirty="0" smtClean="0">
                <a:latin typeface="Courier New"/>
                <a:cs typeface="Courier New"/>
              </a:rPr>
              <a:t>#</a:t>
            </a:r>
            <a:r>
              <a:rPr lang="en-US" dirty="0">
                <a:latin typeface="Courier New"/>
                <a:cs typeface="Courier New"/>
              </a:rPr>
              <a:t>include &lt;</a:t>
            </a:r>
            <a:r>
              <a:rPr lang="en-US" dirty="0" err="1">
                <a:latin typeface="Courier New"/>
                <a:cs typeface="Courier New"/>
              </a:rPr>
              <a:t>QtGui</a:t>
            </a:r>
            <a:r>
              <a:rPr lang="en-US" dirty="0">
                <a:latin typeface="Courier New"/>
                <a:cs typeface="Courier New"/>
              </a:rPr>
              <a:t>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Includes and Compilation Time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includes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QtGui</a:t>
            </a:r>
            <a:r>
              <a:rPr lang="en-US" dirty="0">
                <a:latin typeface="Courier New"/>
                <a:cs typeface="Courier New"/>
              </a:rPr>
              <a:t>&gt; </a:t>
            </a:r>
            <a:endParaRPr lang="en-US" dirty="0" smtClean="0"/>
          </a:p>
          <a:p>
            <a:r>
              <a:rPr lang="en-US" dirty="0" smtClean="0"/>
              <a:t>Precompiled header and the compiler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b="1" dirty="0" smtClean="0"/>
              <a:t>not </a:t>
            </a:r>
            <a:r>
              <a:rPr lang="en-US" dirty="0" smtClean="0"/>
              <a:t>supported may add extra compile time </a:t>
            </a:r>
          </a:p>
          <a:p>
            <a:pPr lvl="1"/>
            <a:r>
              <a:rPr lang="en-US" dirty="0" smtClean="0"/>
              <a:t>If supported may speed up compilation</a:t>
            </a:r>
            <a:endParaRPr lang="en-US" dirty="0"/>
          </a:p>
          <a:p>
            <a:pPr lvl="1"/>
            <a:r>
              <a:rPr lang="en-US" dirty="0" smtClean="0"/>
              <a:t>Supported on: Windows, </a:t>
            </a:r>
            <a:r>
              <a:rPr lang="en-US" dirty="0" err="1" smtClean="0"/>
              <a:t>MacOSX</a:t>
            </a:r>
            <a:r>
              <a:rPr lang="en-US" dirty="0" smtClean="0"/>
              <a:t>, Unix </a:t>
            </a:r>
          </a:p>
          <a:p>
            <a:pPr lvl="1"/>
            <a:endParaRPr lang="en-US" dirty="0"/>
          </a:p>
          <a:p>
            <a:r>
              <a:rPr lang="en-US" dirty="0" smtClean="0"/>
              <a:t>Class </a:t>
            </a:r>
            <a:r>
              <a:rPr lang="en-US" dirty="0"/>
              <a:t>includes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>
                <a:latin typeface="Courier New"/>
                <a:cs typeface="Courier New"/>
              </a:rPr>
              <a:t>&gt; </a:t>
            </a:r>
            <a:endParaRPr lang="en-US" dirty="0"/>
          </a:p>
          <a:p>
            <a:r>
              <a:rPr lang="en-US" dirty="0" smtClean="0"/>
              <a:t>Reduce compilation time</a:t>
            </a:r>
            <a:endParaRPr lang="en-US" dirty="0"/>
          </a:p>
          <a:p>
            <a:pPr lvl="1"/>
            <a:r>
              <a:rPr lang="en-US" dirty="0" smtClean="0"/>
              <a:t>Use class includes (</a:t>
            </a:r>
            <a:r>
              <a:rPr lang="en-US" dirty="0">
                <a:latin typeface="Courier New"/>
                <a:cs typeface="Courier New"/>
              </a:rPr>
              <a:t>#</a:t>
            </a:r>
            <a:r>
              <a:rPr lang="en-US" dirty="0" smtClean="0">
                <a:latin typeface="Courier New"/>
                <a:cs typeface="Courier New"/>
              </a:rPr>
              <a:t>include &lt;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Forward declarations (</a:t>
            </a:r>
            <a:r>
              <a:rPr lang="en-US" dirty="0" smtClean="0">
                <a:latin typeface="Courier New"/>
                <a:cs typeface="Courier New"/>
              </a:rPr>
              <a:t>class 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/>
              <a:t>) </a:t>
            </a:r>
          </a:p>
          <a:p>
            <a:r>
              <a:rPr lang="en-US" i="1" dirty="0"/>
              <a:t>Place module includes before other includes.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7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And Answers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What is Qt?</a:t>
            </a:r>
          </a:p>
          <a:p>
            <a:r>
              <a:rPr lang="en-US" dirty="0" smtClean="0"/>
              <a:t>Which code lines do you need for a minimal Qt application</a:t>
            </a:r>
            <a:r>
              <a:rPr lang="en-US" dirty="0"/>
              <a:t>? </a:t>
            </a:r>
            <a:endParaRPr lang="en-US" dirty="0" smtClean="0"/>
          </a:p>
          <a:p>
            <a:r>
              <a:rPr lang="en-US" dirty="0" smtClean="0"/>
              <a:t>What is a .pro file?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qmake</a:t>
            </a:r>
            <a:r>
              <a:rPr lang="en-US" dirty="0" smtClean="0"/>
              <a:t>, and when is it a good idea to use it</a:t>
            </a:r>
          </a:p>
          <a:p>
            <a:r>
              <a:rPr lang="en-US" dirty="0" smtClean="0"/>
              <a:t>What is a Qt module and how to enable it in your project</a:t>
            </a:r>
          </a:p>
          <a:p>
            <a:r>
              <a:rPr lang="en-US" dirty="0" smtClean="0"/>
              <a:t>How can you include a 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/>
              <a:t> from the </a:t>
            </a:r>
            <a:r>
              <a:rPr lang="en-US" dirty="0" err="1" smtClean="0"/>
              <a:t>QtGui</a:t>
            </a:r>
            <a:r>
              <a:rPr lang="en-US" dirty="0"/>
              <a:t>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Name places where you can find answers about Qt problems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Objects in Qt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Communication </a:t>
            </a:r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/>
              <a:t>Signals &amp; Slots </a:t>
            </a:r>
            <a:endParaRPr lang="en-US" dirty="0" smtClean="0"/>
          </a:p>
          <a:p>
            <a:r>
              <a:rPr lang="en-US" dirty="0" smtClean="0"/>
              <a:t>Signal</a:t>
            </a:r>
            <a:r>
              <a:rPr lang="en-US" dirty="0"/>
              <a:t>/Slot </a:t>
            </a:r>
            <a:r>
              <a:rPr lang="en-US" dirty="0" smtClean="0"/>
              <a:t>Variations</a:t>
            </a:r>
          </a:p>
          <a:p>
            <a:r>
              <a:rPr lang="en-US" dirty="0" smtClean="0"/>
              <a:t>Handling </a:t>
            </a:r>
            <a:r>
              <a:rPr lang="en-US" dirty="0"/>
              <a:t>Events in Qt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Learn…</a:t>
            </a:r>
          </a:p>
          <a:p>
            <a:r>
              <a:rPr lang="en-US" dirty="0" smtClean="0"/>
              <a:t>.</a:t>
            </a:r>
            <a:r>
              <a:rPr lang="en-US" dirty="0"/>
              <a:t>.. what signals &amp; slots are 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/>
              <a:t>.. how to use signals &amp; slots for object </a:t>
            </a:r>
            <a:r>
              <a:rPr lang="en-US" dirty="0" smtClean="0"/>
              <a:t>communication </a:t>
            </a:r>
          </a:p>
          <a:p>
            <a:r>
              <a:rPr lang="en-US" dirty="0" smtClean="0"/>
              <a:t>.</a:t>
            </a:r>
            <a:r>
              <a:rPr lang="en-US" dirty="0"/>
              <a:t>.. which variations for signal/slot connections </a:t>
            </a:r>
            <a:r>
              <a:rPr lang="en-US" dirty="0" smtClean="0"/>
              <a:t>exist</a:t>
            </a:r>
            <a:endParaRPr lang="en-US" dirty="0"/>
          </a:p>
          <a:p>
            <a:r>
              <a:rPr lang="en-US" dirty="0" smtClean="0"/>
              <a:t>.</a:t>
            </a:r>
            <a:r>
              <a:rPr lang="en-US" dirty="0"/>
              <a:t>.. how to create custom signals &amp; </a:t>
            </a:r>
            <a:r>
              <a:rPr lang="en-US" dirty="0" smtClean="0"/>
              <a:t>slots</a:t>
            </a:r>
            <a:endParaRPr lang="en-US" dirty="0"/>
          </a:p>
          <a:p>
            <a:r>
              <a:rPr lang="en-US" dirty="0" smtClean="0"/>
              <a:t>.</a:t>
            </a:r>
            <a:r>
              <a:rPr lang="en-US" dirty="0"/>
              <a:t>.. how Qt handles events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9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Communication Using Signals and Slots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24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Communication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92563"/>
            <a:ext cx="8330142" cy="3963259"/>
          </a:xfrm>
        </p:spPr>
        <p:txBody>
          <a:bodyPr>
            <a:normAutofit/>
          </a:bodyPr>
          <a:lstStyle/>
          <a:p>
            <a:r>
              <a:rPr lang="en-US" b="1" dirty="0" smtClean="0"/>
              <a:t>Between objects </a:t>
            </a:r>
          </a:p>
          <a:p>
            <a:pPr lvl="1"/>
            <a:r>
              <a:rPr lang="en-US" dirty="0" smtClean="0"/>
              <a:t>Signals </a:t>
            </a:r>
            <a:r>
              <a:rPr lang="en-US" dirty="0"/>
              <a:t>&amp; Slots </a:t>
            </a:r>
          </a:p>
          <a:p>
            <a:r>
              <a:rPr lang="en-US" b="1" dirty="0" smtClean="0"/>
              <a:t>Between Qt and the application </a:t>
            </a:r>
          </a:p>
          <a:p>
            <a:pPr lvl="1"/>
            <a:r>
              <a:rPr lang="en-US" dirty="0" smtClean="0"/>
              <a:t>Events </a:t>
            </a:r>
            <a:endParaRPr lang="en-US" dirty="0"/>
          </a:p>
          <a:p>
            <a:r>
              <a:rPr lang="en-US" b="1" dirty="0" smtClean="0"/>
              <a:t>Between Objects on threads </a:t>
            </a:r>
          </a:p>
          <a:p>
            <a:pPr lvl="1"/>
            <a:r>
              <a:rPr lang="en-US" dirty="0" smtClean="0"/>
              <a:t>Signal </a:t>
            </a:r>
            <a:r>
              <a:rPr lang="en-US" dirty="0"/>
              <a:t>&amp; Slots + Events </a:t>
            </a:r>
          </a:p>
          <a:p>
            <a:r>
              <a:rPr lang="en-US" b="1" dirty="0" smtClean="0"/>
              <a:t>Between Applications </a:t>
            </a:r>
          </a:p>
          <a:p>
            <a:pPr lvl="1"/>
            <a:r>
              <a:rPr lang="en-US" dirty="0" smtClean="0"/>
              <a:t>D-Bus, sockets, shared files, process standard input/output, </a:t>
            </a:r>
            <a:r>
              <a:rPr lang="en-US" dirty="0" err="1">
                <a:latin typeface="Courier New"/>
                <a:cs typeface="Courier New"/>
              </a:rPr>
              <a:t>QSharedMemory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77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How do you get from "the user clicks a button" to your business logic? </a:t>
            </a:r>
          </a:p>
          <a:p>
            <a:r>
              <a:rPr lang="en-US" dirty="0" smtClean="0"/>
              <a:t>Possible solutions </a:t>
            </a:r>
          </a:p>
          <a:p>
            <a:pPr lvl="1"/>
            <a:r>
              <a:rPr lang="en-US" dirty="0" smtClean="0"/>
              <a:t>Callbacks </a:t>
            </a:r>
          </a:p>
          <a:p>
            <a:pPr lvl="2"/>
            <a:r>
              <a:rPr lang="en-US" dirty="0" smtClean="0"/>
              <a:t>Based on function pointers </a:t>
            </a:r>
          </a:p>
          <a:p>
            <a:pPr lvl="2"/>
            <a:r>
              <a:rPr lang="en-US" dirty="0" smtClean="0"/>
              <a:t>Not type</a:t>
            </a:r>
            <a:r>
              <a:rPr lang="en-US" dirty="0"/>
              <a:t>-</a:t>
            </a:r>
            <a:r>
              <a:rPr lang="en-US" dirty="0" smtClean="0"/>
              <a:t>safe</a:t>
            </a:r>
            <a:endParaRPr lang="en-US" dirty="0"/>
          </a:p>
          <a:p>
            <a:pPr lvl="1"/>
            <a:r>
              <a:rPr lang="en-US" dirty="0" smtClean="0"/>
              <a:t>Observer Pattern</a:t>
            </a:r>
            <a:r>
              <a:rPr lang="en-US" dirty="0"/>
              <a:t>(Listener) </a:t>
            </a:r>
            <a:endParaRPr lang="en-US" dirty="0" smtClean="0"/>
          </a:p>
          <a:p>
            <a:pPr lvl="2"/>
            <a:r>
              <a:rPr lang="en-US" dirty="0" smtClean="0"/>
              <a:t>Based on interface classes </a:t>
            </a:r>
          </a:p>
          <a:p>
            <a:pPr lvl="2"/>
            <a:r>
              <a:rPr lang="en-US" dirty="0" smtClean="0"/>
              <a:t>Needs listener registration </a:t>
            </a:r>
          </a:p>
          <a:p>
            <a:pPr lvl="2"/>
            <a:r>
              <a:rPr lang="en-US" dirty="0" smtClean="0"/>
              <a:t>Many interface classes </a:t>
            </a:r>
            <a:endParaRPr lang="en-US" dirty="0"/>
          </a:p>
          <a:p>
            <a:r>
              <a:rPr lang="en-US" dirty="0" smtClean="0"/>
              <a:t>Qt uses</a:t>
            </a:r>
            <a:endParaRPr lang="en-US" dirty="0"/>
          </a:p>
          <a:p>
            <a:pPr lvl="1"/>
            <a:r>
              <a:rPr lang="en-US" dirty="0" smtClean="0"/>
              <a:t>Signals and slots for high</a:t>
            </a:r>
            <a:r>
              <a:rPr lang="en-US" dirty="0"/>
              <a:t>-</a:t>
            </a:r>
            <a:r>
              <a:rPr lang="en-US" dirty="0" smtClean="0"/>
              <a:t>level (</a:t>
            </a:r>
            <a:r>
              <a:rPr lang="en-US" dirty="0"/>
              <a:t>semantic</a:t>
            </a:r>
            <a:r>
              <a:rPr lang="en-US" dirty="0" smtClean="0"/>
              <a:t>) callbacks </a:t>
            </a:r>
            <a:endParaRPr lang="en-US" dirty="0"/>
          </a:p>
          <a:p>
            <a:pPr lvl="1"/>
            <a:r>
              <a:rPr lang="en-US" dirty="0" smtClean="0"/>
              <a:t>Virtual methods for low</a:t>
            </a:r>
            <a:r>
              <a:rPr lang="en-US" dirty="0"/>
              <a:t>-</a:t>
            </a:r>
            <a:r>
              <a:rPr lang="en-US" dirty="0" smtClean="0"/>
              <a:t>level (</a:t>
            </a:r>
            <a:r>
              <a:rPr lang="en-US" dirty="0"/>
              <a:t>syntactic</a:t>
            </a:r>
            <a:r>
              <a:rPr lang="en-US" dirty="0" smtClean="0"/>
              <a:t>) events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8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signal-slot-cpp-step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6" y="778932"/>
            <a:ext cx="6523261" cy="4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 descr="signal-slot-cpp-step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0" y="775510"/>
            <a:ext cx="6498312" cy="45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 descr="signal-slot-cpp-step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1" y="775510"/>
            <a:ext cx="6498313" cy="45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 descr="signal-slot-cpp-step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56" y="775509"/>
            <a:ext cx="6498313" cy="45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8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Picture 8" descr="signal-slot-cpp-step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58" y="775509"/>
            <a:ext cx="6498314" cy="45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 descr="signal-slot-cpp-step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58" y="775509"/>
            <a:ext cx="6498314" cy="45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 descr="signal-slot-cpp-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59" y="775509"/>
            <a:ext cx="6457454" cy="45582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</a:t>
            </a:r>
          </a:p>
        </p:txBody>
      </p:sp>
    </p:spTree>
    <p:extLst>
      <p:ext uri="{BB962C8B-B14F-4D97-AF65-F5344CB8AC3E}">
        <p14:creationId xmlns:p14="http://schemas.microsoft.com/office/powerpoint/2010/main" val="278205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/>
              <a:t>Signal/Slot </a:t>
            </a:r>
            <a:r>
              <a:rPr lang="en-US" dirty="0" smtClean="0"/>
              <a:t>Variations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761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Is Qt?</a:t>
            </a:r>
          </a:p>
          <a:p>
            <a:r>
              <a:rPr lang="en-US" dirty="0" smtClean="0"/>
              <a:t>Qt </a:t>
            </a:r>
            <a:r>
              <a:rPr lang="en-US" dirty="0"/>
              <a:t>5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Licensing Options</a:t>
            </a:r>
            <a:endParaRPr lang="en-US" dirty="0"/>
          </a:p>
          <a:p>
            <a:r>
              <a:rPr lang="en-US" dirty="0"/>
              <a:t>Creating, Building, and Debugging Applications with </a:t>
            </a:r>
            <a:r>
              <a:rPr lang="en-US" dirty="0" err="1"/>
              <a:t>QtCreator</a:t>
            </a:r>
            <a:endParaRPr lang="en-US" dirty="0"/>
          </a:p>
          <a:p>
            <a:r>
              <a:rPr lang="en-US" dirty="0" smtClean="0"/>
              <a:t>Practical </a:t>
            </a:r>
            <a:r>
              <a:rPr lang="en-US" dirty="0"/>
              <a:t>Tips for </a:t>
            </a:r>
            <a:r>
              <a:rPr lang="en-US" dirty="0" smtClean="0"/>
              <a:t>Developers</a:t>
            </a:r>
          </a:p>
          <a:p>
            <a:pPr lvl="1"/>
            <a:r>
              <a:rPr lang="en-US" dirty="0"/>
              <a:t>Logging Messages, Asserts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0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</a:t>
            </a:r>
            <a:r>
              <a:rPr lang="en-US" dirty="0" smtClean="0"/>
              <a:t>Variants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48676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Qt4 style: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Connect(slider</a:t>
            </a:r>
            <a:r>
              <a:rPr lang="en-US" dirty="0">
                <a:latin typeface="Courier New"/>
                <a:cs typeface="Courier New"/>
              </a:rPr>
              <a:t>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 smtClean="0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 </a:t>
            </a:r>
          </a:p>
          <a:p>
            <a:endParaRPr lang="en-US" dirty="0" smtClean="0"/>
          </a:p>
          <a:p>
            <a:r>
              <a:rPr lang="en-US" dirty="0" smtClean="0"/>
              <a:t>Using function pointers: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Connect(slider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endParaRPr lang="en-US" dirty="0" smtClean="0"/>
          </a:p>
          <a:p>
            <a:r>
              <a:rPr lang="en-US" dirty="0" smtClean="0"/>
              <a:t>Using non</a:t>
            </a:r>
            <a:r>
              <a:rPr lang="en-US" dirty="0"/>
              <a:t>-</a:t>
            </a:r>
            <a:r>
              <a:rPr lang="en-US" dirty="0" smtClean="0"/>
              <a:t>member function:</a:t>
            </a:r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static </a:t>
            </a:r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value) {...}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Connect(slider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b="1" dirty="0" err="1">
                <a:latin typeface="Courier New"/>
                <a:cs typeface="Courier New"/>
              </a:rPr>
              <a:t>QSignal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 smtClean="0">
                <a:latin typeface="Courier New"/>
                <a:cs typeface="Courier New"/>
              </a:rPr>
              <a:t>printValue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endParaRPr lang="en-US" dirty="0" smtClean="0"/>
          </a:p>
          <a:p>
            <a:r>
              <a:rPr lang="en-US" dirty="0" smtClean="0"/>
              <a:t>Using C</a:t>
            </a:r>
            <a:r>
              <a:rPr lang="en-US" dirty="0"/>
              <a:t>++</a:t>
            </a:r>
            <a:r>
              <a:rPr lang="en-US" dirty="0" smtClean="0"/>
              <a:t>11 lambda functions: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Connect(slider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=] 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value) {...} );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onnect – Function </a:t>
            </a:r>
            <a:r>
              <a:rPr lang="en-US" dirty="0"/>
              <a:t>P</a:t>
            </a:r>
            <a:r>
              <a:rPr lang="en-US" dirty="0" smtClean="0"/>
              <a:t>ointers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48676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Qt5 components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Connect(slider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endParaRPr lang="en-US" dirty="0" smtClean="0"/>
          </a:p>
          <a:p>
            <a:r>
              <a:rPr lang="en-US" dirty="0" smtClean="0"/>
              <a:t>Overloaded functions:</a:t>
            </a:r>
          </a:p>
          <a:p>
            <a:pPr marL="0" lvl="1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/>
                <a:cs typeface="Courier New"/>
              </a:rPr>
              <a:t>connect(spin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static_cast</a:t>
            </a:r>
            <a:r>
              <a:rPr lang="en-US" dirty="0">
                <a:latin typeface="Courier New"/>
                <a:cs typeface="Courier New"/>
              </a:rPr>
              <a:t>&lt;void (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::*)(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&gt; </a:t>
            </a:r>
          </a:p>
          <a:p>
            <a:pPr marL="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(</a:t>
            </a:r>
            <a:r>
              <a:rPr lang="en-US" dirty="0">
                <a:latin typeface="Courier New"/>
                <a:cs typeface="Courier New"/>
              </a:rPr>
              <a:t>&amp;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), slider, &amp;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Primary choice when connecting objects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/>
              <a:t>Compile time errors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/>
              <a:t>No special syntax for slots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not need for slots </a:t>
            </a:r>
          </a:p>
          <a:p>
            <a:pPr marL="0" indent="0">
              <a:buNone/>
            </a:pPr>
            <a:r>
              <a:rPr lang="en-US" i="1" dirty="0" smtClean="0"/>
              <a:t>	</a:t>
            </a:r>
            <a:r>
              <a:rPr lang="en-US" i="1" dirty="0" smtClean="0">
                <a:solidFill>
                  <a:srgbClr val="FF0000"/>
                </a:solidFill>
              </a:rPr>
              <a:t>X</a:t>
            </a:r>
            <a:r>
              <a:rPr lang="en-US" i="1" dirty="0" smtClean="0"/>
              <a:t> </a:t>
            </a:r>
            <a:r>
              <a:rPr lang="en-US" dirty="0" smtClean="0"/>
              <a:t>connecting to overloaded slots is hard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ex-connect-function-pointers</a:t>
            </a:r>
          </a:p>
        </p:txBody>
      </p:sp>
    </p:spTree>
    <p:extLst>
      <p:ext uri="{BB962C8B-B14F-4D97-AF65-F5344CB8AC3E}">
        <p14:creationId xmlns:p14="http://schemas.microsoft.com/office/powerpoint/2010/main" val="39733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onnect – Qt4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48676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Qt4 ported code: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Connect(slider</a:t>
            </a:r>
            <a:r>
              <a:rPr lang="en-US" dirty="0">
                <a:latin typeface="Courier New"/>
                <a:cs typeface="Courier New"/>
              </a:rPr>
              <a:t>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 smtClean="0">
                <a:latin typeface="Courier New"/>
                <a:cs typeface="Courier New"/>
              </a:rPr>
              <a:t>spinbox</a:t>
            </a:r>
            <a:r>
              <a:rPr lang="en-US" dirty="0" smtClean="0">
                <a:latin typeface="Courier New"/>
                <a:cs typeface="Courier New"/>
              </a:rPr>
              <a:t>, SLOT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/>
          </a:p>
          <a:p>
            <a:r>
              <a:rPr lang="en-US" dirty="0" smtClean="0"/>
              <a:t>Receiving object: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>
                <a:solidFill>
                  <a:srgbClr val="FF0000"/>
                </a:solidFill>
              </a:rPr>
              <a:t>X</a:t>
            </a:r>
            <a:r>
              <a:rPr lang="en-US" i="1" dirty="0" smtClean="0"/>
              <a:t> </a:t>
            </a:r>
            <a:r>
              <a:rPr lang="en-US" dirty="0" smtClean="0"/>
              <a:t>need to declare the slot in a </a:t>
            </a:r>
            <a:r>
              <a:rPr lang="en-US" i="1" dirty="0" smtClean="0"/>
              <a:t>slots </a:t>
            </a:r>
            <a:r>
              <a:rPr lang="en-US" dirty="0" smtClean="0"/>
              <a:t>section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>
                <a:solidFill>
                  <a:srgbClr val="FF0000"/>
                </a:solidFill>
              </a:rPr>
              <a:t>X</a:t>
            </a:r>
            <a:r>
              <a:rPr lang="en-US" i="1" dirty="0" smtClean="0"/>
              <a:t> </a:t>
            </a:r>
            <a:r>
              <a:rPr lang="en-US" dirty="0" smtClean="0"/>
              <a:t>need the </a:t>
            </a:r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macro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i="1" dirty="0" smtClean="0">
                <a:solidFill>
                  <a:srgbClr val="FF0000"/>
                </a:solidFill>
              </a:rPr>
              <a:t>X</a:t>
            </a:r>
            <a:r>
              <a:rPr lang="en-US" i="1" dirty="0" smtClean="0"/>
              <a:t> </a:t>
            </a:r>
            <a:r>
              <a:rPr lang="en-US" dirty="0" smtClean="0"/>
              <a:t>need to have </a:t>
            </a:r>
            <a:r>
              <a:rPr lang="en-US" dirty="0" err="1" smtClean="0"/>
              <a:t>moc</a:t>
            </a:r>
            <a:r>
              <a:rPr lang="en-US" dirty="0" smtClean="0"/>
              <a:t> run on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	</a:t>
            </a:r>
            <a:r>
              <a:rPr lang="en-US" i="1" dirty="0" smtClean="0">
                <a:solidFill>
                  <a:srgbClr val="FF0000"/>
                </a:solidFill>
              </a:rPr>
              <a:t>X</a:t>
            </a:r>
            <a:r>
              <a:rPr lang="en-US" i="1" dirty="0" smtClean="0"/>
              <a:t> </a:t>
            </a:r>
            <a:r>
              <a:rPr lang="en-US" dirty="0" smtClean="0"/>
              <a:t>Only run time errors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/>
              <a:t>overloaded slot are easy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/>
              <a:t>Existing Qt4 code do not need to be rewritten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</a:t>
            </a:r>
          </a:p>
        </p:txBody>
      </p:sp>
    </p:spTree>
    <p:extLst>
      <p:ext uri="{BB962C8B-B14F-4D97-AF65-F5344CB8AC3E}">
        <p14:creationId xmlns:p14="http://schemas.microsoft.com/office/powerpoint/2010/main" val="206312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Slots - Qt4 </a:t>
            </a:r>
            <a:r>
              <a:rPr lang="en-US" dirty="0" smtClean="0"/>
              <a:t>Style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0"/>
            <a:ext cx="4220894" cy="226906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File: </a:t>
            </a:r>
            <a:r>
              <a:rPr lang="en-US" sz="1800" dirty="0" err="1" smtClean="0">
                <a:latin typeface="Courier New"/>
                <a:cs typeface="Courier New"/>
              </a:rPr>
              <a:t>myclass.h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File: </a:t>
            </a:r>
            <a:r>
              <a:rPr lang="en-US" sz="1800" dirty="0" err="1" smtClean="0">
                <a:latin typeface="Courier New"/>
                <a:cs typeface="Courier New"/>
              </a:rPr>
              <a:t>myclass.cpp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051" y="1563514"/>
            <a:ext cx="8031340" cy="1281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StopWatch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Qlabel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// …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rotected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Q_SLOTS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 // or slots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shot()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40935" y="3597266"/>
            <a:ext cx="8000456" cy="902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StopWatch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::shot()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// Slot implementation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ex-stop-watch</a:t>
            </a:r>
          </a:p>
        </p:txBody>
      </p:sp>
    </p:spTree>
    <p:extLst>
      <p:ext uri="{BB962C8B-B14F-4D97-AF65-F5344CB8AC3E}">
        <p14:creationId xmlns:p14="http://schemas.microsoft.com/office/powerpoint/2010/main" val="272091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onnect – Non-Member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48676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Using non</a:t>
            </a:r>
            <a:r>
              <a:rPr lang="en-US" dirty="0"/>
              <a:t>-</a:t>
            </a:r>
            <a:r>
              <a:rPr lang="en-US" dirty="0" smtClean="0"/>
              <a:t>member functions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1400" b="1" dirty="0" smtClean="0">
                <a:latin typeface="Courier New"/>
                <a:cs typeface="Courier New"/>
              </a:rPr>
              <a:t>static </a:t>
            </a:r>
            <a:r>
              <a:rPr lang="en-US" sz="1400" b="1" dirty="0">
                <a:latin typeface="Courier New"/>
                <a:cs typeface="Courier New"/>
              </a:rPr>
              <a:t>void </a:t>
            </a:r>
            <a:r>
              <a:rPr lang="en-US" sz="1400" dirty="0" err="1">
                <a:latin typeface="Courier New"/>
                <a:cs typeface="Courier New"/>
              </a:rPr>
              <a:t>printValue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b="1" dirty="0" err="1">
                <a:latin typeface="Courier New"/>
                <a:cs typeface="Courier New"/>
              </a:rPr>
              <a:t>int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value) { </a:t>
            </a: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		</a:t>
            </a:r>
            <a:r>
              <a:rPr lang="en-US" sz="1400" dirty="0" err="1" smtClean="0">
                <a:latin typeface="Courier New"/>
                <a:cs typeface="Courier New"/>
              </a:rPr>
              <a:t>qDebug</a:t>
            </a:r>
            <a:r>
              <a:rPr lang="en-US" sz="1400" dirty="0">
                <a:latin typeface="Courier New"/>
                <a:cs typeface="Courier New"/>
              </a:rPr>
              <a:t>( "value = %d", value ); 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	</a:t>
            </a:r>
            <a:r>
              <a:rPr lang="en-US" sz="1400" dirty="0" smtClean="0">
                <a:latin typeface="Courier New"/>
                <a:cs typeface="Courier New"/>
              </a:rPr>
              <a:t>}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	</a:t>
            </a:r>
            <a:r>
              <a:rPr lang="en-US" sz="1400" dirty="0" smtClean="0">
                <a:latin typeface="Courier New"/>
                <a:cs typeface="Courier New"/>
              </a:rPr>
              <a:t>connect(slider</a:t>
            </a:r>
            <a:r>
              <a:rPr lang="en-US" sz="1400" dirty="0">
                <a:latin typeface="Courier New"/>
                <a:cs typeface="Courier New"/>
              </a:rPr>
              <a:t>, &amp;</a:t>
            </a:r>
            <a:r>
              <a:rPr lang="en-US" sz="1400" b="1" dirty="0" err="1">
                <a:latin typeface="Courier New"/>
                <a:cs typeface="Courier New"/>
              </a:rPr>
              <a:t>QSignal</a:t>
            </a:r>
            <a:r>
              <a:rPr lang="en-US" sz="1400" dirty="0">
                <a:latin typeface="Courier New"/>
                <a:cs typeface="Courier New"/>
              </a:rPr>
              <a:t>::</a:t>
            </a:r>
            <a:r>
              <a:rPr lang="en-US" sz="1400" dirty="0" err="1">
                <a:latin typeface="Courier New"/>
                <a:cs typeface="Courier New"/>
              </a:rPr>
              <a:t>valueChanged</a:t>
            </a:r>
            <a:r>
              <a:rPr lang="en-US" sz="1400" dirty="0">
                <a:latin typeface="Courier New"/>
                <a:cs typeface="Courier New"/>
              </a:rPr>
              <a:t>, &amp;</a:t>
            </a:r>
            <a:r>
              <a:rPr lang="en-US" sz="1400" dirty="0" err="1" smtClean="0">
                <a:latin typeface="Courier New"/>
                <a:cs typeface="Courier New"/>
              </a:rPr>
              <a:t>printValue</a:t>
            </a:r>
            <a:r>
              <a:rPr lang="en-US" sz="1400" dirty="0" smtClean="0">
                <a:latin typeface="Courier New"/>
                <a:cs typeface="Courier New"/>
              </a:rPr>
              <a:t>)</a:t>
            </a:r>
            <a:r>
              <a:rPr lang="en-US" sz="1400" dirty="0">
                <a:latin typeface="Courier New"/>
                <a:cs typeface="Courier New"/>
              </a:rPr>
              <a:t>; 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No </a:t>
            </a:r>
            <a:r>
              <a:rPr lang="en-US" dirty="0"/>
              <a:t>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/>
              <a:t>Compile time errors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/>
              <a:t>Any function, e.g. the return value of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::bind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ex-connect-non-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member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797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onnect – Lambda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48676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Using C++11 lambda functions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latin typeface="Courier New"/>
                <a:cs typeface="Courier New"/>
              </a:rPr>
              <a:t>CONFIG += </a:t>
            </a:r>
            <a:r>
              <a:rPr lang="en-US" dirty="0" err="1" smtClean="0">
                <a:latin typeface="Courier New"/>
                <a:cs typeface="Courier New"/>
              </a:rPr>
              <a:t>c++</a:t>
            </a:r>
            <a:r>
              <a:rPr lang="en-US" dirty="0" smtClean="0">
                <a:latin typeface="Courier New"/>
                <a:cs typeface="Courier New"/>
              </a:rPr>
              <a:t>11 </a:t>
            </a:r>
            <a:r>
              <a:rPr lang="en-US" dirty="0" smtClean="0"/>
              <a:t>to your project file, if needed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dirty="0" smtClean="0">
                <a:latin typeface="Courier New"/>
                <a:cs typeface="Courier New"/>
              </a:rPr>
              <a:t>connect(slider</a:t>
            </a:r>
            <a:r>
              <a:rPr lang="en-US" sz="1400" dirty="0">
                <a:latin typeface="Courier New"/>
                <a:cs typeface="Courier New"/>
              </a:rPr>
              <a:t>, &amp;</a:t>
            </a:r>
            <a:r>
              <a:rPr lang="en-US" sz="1400" b="1" dirty="0" err="1">
                <a:latin typeface="Courier New"/>
                <a:cs typeface="Courier New"/>
              </a:rPr>
              <a:t>QSlider</a:t>
            </a:r>
            <a:r>
              <a:rPr lang="en-US" sz="1400" dirty="0">
                <a:latin typeface="Courier New"/>
                <a:cs typeface="Courier New"/>
              </a:rPr>
              <a:t>::</a:t>
            </a:r>
            <a:r>
              <a:rPr lang="en-US" sz="1400" dirty="0" err="1">
                <a:latin typeface="Courier New"/>
                <a:cs typeface="Courier New"/>
              </a:rPr>
              <a:t>valueChanged</a:t>
            </a:r>
            <a:r>
              <a:rPr lang="en-US" sz="1400" dirty="0">
                <a:latin typeface="Courier New"/>
                <a:cs typeface="Courier New"/>
              </a:rPr>
              <a:t>, 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     [] 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b="1" dirty="0" err="1">
                <a:latin typeface="Courier New"/>
                <a:cs typeface="Courier New"/>
              </a:rPr>
              <a:t>int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value) { </a:t>
            </a:r>
            <a:r>
              <a:rPr lang="en-US" sz="1400" dirty="0" err="1">
                <a:latin typeface="Courier New"/>
                <a:cs typeface="Courier New"/>
              </a:rPr>
              <a:t>qDebug</a:t>
            </a:r>
            <a:r>
              <a:rPr lang="en-US" sz="1400" dirty="0">
                <a:latin typeface="Courier New"/>
                <a:cs typeface="Courier New"/>
              </a:rPr>
              <a:t>("%d", value); </a:t>
            </a:r>
            <a:r>
              <a:rPr lang="en-US" sz="1400" dirty="0" smtClean="0">
                <a:latin typeface="Courier New"/>
                <a:cs typeface="Courier New"/>
              </a:rPr>
              <a:t>})</a:t>
            </a:r>
            <a:r>
              <a:rPr lang="en-US" sz="1400" dirty="0">
                <a:latin typeface="Courier New"/>
                <a:cs typeface="Courier New"/>
              </a:rPr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/>
              <a:t>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/>
              <a:t>Compile time errors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√</a:t>
            </a:r>
            <a:r>
              <a:rPr lang="en-US" dirty="0" smtClean="0"/>
              <a:t> </a:t>
            </a:r>
            <a:r>
              <a:rPr lang="en-US" dirty="0"/>
              <a:t>No need for an extra function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ex-connect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-lambda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522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0"/>
            <a:ext cx="7005254" cy="289059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File: </a:t>
            </a:r>
            <a:r>
              <a:rPr lang="en-US" sz="1800" dirty="0" err="1" smtClean="0">
                <a:latin typeface="Courier New"/>
                <a:cs typeface="Courier New"/>
              </a:rPr>
              <a:t>myclass.h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File: </a:t>
            </a:r>
            <a:r>
              <a:rPr lang="en-US" sz="1800" dirty="0" err="1" smtClean="0">
                <a:latin typeface="Courier New"/>
                <a:cs typeface="Courier New"/>
              </a:rPr>
              <a:t>myclass.cpp</a:t>
            </a:r>
            <a:endParaRPr lang="en-US" sz="1800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 implementation for a signal</a:t>
            </a:r>
          </a:p>
          <a:p>
            <a:pPr lvl="1"/>
            <a:r>
              <a:rPr lang="en-US" dirty="0" smtClean="0"/>
              <a:t>Sending a signal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051" y="1563514"/>
            <a:ext cx="7992244" cy="1281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StopWatch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Qlabel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// …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Q_SIGNALS: // or signals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valueChanged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value);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40935" y="4075921"/>
            <a:ext cx="8000456" cy="326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Q_EMIT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valueChanged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(value)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quotebutton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81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- </a:t>
            </a:r>
            <a:r>
              <a:rPr lang="en-US" dirty="0" smtClean="0"/>
              <a:t>Flag </a:t>
            </a:r>
            <a:r>
              <a:rPr lang="en-US" dirty="0"/>
              <a:t>for MOC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Q_OBJECT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Enhances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/>
              <a:t> with meta</a:t>
            </a:r>
            <a:r>
              <a:rPr lang="en-US" dirty="0"/>
              <a:t>-</a:t>
            </a:r>
            <a:r>
              <a:rPr lang="en-US" dirty="0" smtClean="0"/>
              <a:t>object information </a:t>
            </a:r>
          </a:p>
          <a:p>
            <a:pPr lvl="1"/>
            <a:r>
              <a:rPr lang="en-US" dirty="0" smtClean="0"/>
              <a:t>Required for signals</a:t>
            </a:r>
            <a:endParaRPr lang="en-US" dirty="0"/>
          </a:p>
          <a:p>
            <a:pPr lvl="1"/>
            <a:r>
              <a:rPr lang="en-US" dirty="0" smtClean="0"/>
              <a:t>Required for slots when using the Qt4 way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 err="1">
                <a:latin typeface="Courier New"/>
                <a:cs typeface="Courier New"/>
              </a:rPr>
              <a:t>m</a:t>
            </a:r>
            <a:r>
              <a:rPr lang="en-US" b="1" dirty="0" err="1" smtClean="0">
                <a:latin typeface="Courier New"/>
                <a:cs typeface="Courier New"/>
              </a:rPr>
              <a:t>oc</a:t>
            </a:r>
            <a:r>
              <a:rPr lang="en-US" b="1" dirty="0" smtClean="0"/>
              <a:t> </a:t>
            </a:r>
            <a:r>
              <a:rPr lang="en-US" dirty="0" smtClean="0"/>
              <a:t>creates meta</a:t>
            </a:r>
            <a:r>
              <a:rPr lang="en-US" dirty="0"/>
              <a:t>-</a:t>
            </a:r>
            <a:r>
              <a:rPr lang="en-US" dirty="0" smtClean="0"/>
              <a:t>object information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moc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-o </a:t>
            </a:r>
            <a:r>
              <a:rPr lang="en-US" dirty="0" err="1">
                <a:latin typeface="Courier New"/>
                <a:cs typeface="Courier New"/>
              </a:rPr>
              <a:t>moc_myclass.cpp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myclass.h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c</a:t>
            </a:r>
            <a:r>
              <a:rPr lang="en-US" dirty="0" err="1">
                <a:latin typeface="Courier New"/>
                <a:cs typeface="Courier New"/>
              </a:rPr>
              <a:t>++</a:t>
            </a:r>
            <a:r>
              <a:rPr lang="en-US" dirty="0">
                <a:latin typeface="Courier New"/>
                <a:cs typeface="Courier New"/>
              </a:rPr>
              <a:t> -c </a:t>
            </a:r>
            <a:r>
              <a:rPr lang="en-US" dirty="0" err="1">
                <a:latin typeface="Courier New"/>
                <a:cs typeface="Courier New"/>
              </a:rPr>
              <a:t>myclass.cpp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err="1">
                <a:latin typeface="Courier New"/>
                <a:cs typeface="Courier New"/>
              </a:rPr>
              <a:t>c++</a:t>
            </a:r>
            <a:r>
              <a:rPr lang="en-US" dirty="0">
                <a:latin typeface="Courier New"/>
                <a:cs typeface="Courier New"/>
              </a:rPr>
              <a:t> -c </a:t>
            </a:r>
            <a:r>
              <a:rPr lang="en-US" dirty="0" err="1">
                <a:latin typeface="Courier New"/>
                <a:cs typeface="Courier New"/>
              </a:rPr>
              <a:t>moc_myclass.cpp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c</a:t>
            </a:r>
            <a:r>
              <a:rPr lang="en-US" dirty="0" err="1">
                <a:latin typeface="Courier New"/>
                <a:cs typeface="Courier New"/>
              </a:rPr>
              <a:t>++</a:t>
            </a:r>
            <a:r>
              <a:rPr lang="en-US" dirty="0">
                <a:latin typeface="Courier New"/>
                <a:cs typeface="Courier New"/>
              </a:rPr>
              <a:t> -o </a:t>
            </a:r>
            <a:r>
              <a:rPr lang="en-US" dirty="0" err="1">
                <a:latin typeface="Courier New"/>
                <a:cs typeface="Courier New"/>
              </a:rPr>
              <a:t>myapp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moc_myclass.o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myclass.o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endParaRPr lang="en-US" b="1" dirty="0" smtClean="0"/>
          </a:p>
          <a:p>
            <a:r>
              <a:rPr lang="en-US" b="1" dirty="0" err="1">
                <a:latin typeface="Courier New"/>
                <a:cs typeface="Courier New"/>
              </a:rPr>
              <a:t>q</a:t>
            </a:r>
            <a:r>
              <a:rPr lang="en-US" b="1" dirty="0" err="1" smtClean="0">
                <a:latin typeface="Courier New"/>
                <a:cs typeface="Courier New"/>
              </a:rPr>
              <a:t>make</a:t>
            </a:r>
            <a:r>
              <a:rPr lang="en-US" b="1" dirty="0" smtClean="0"/>
              <a:t> </a:t>
            </a:r>
            <a:r>
              <a:rPr lang="en-US" dirty="0" smtClean="0"/>
              <a:t>takes care of </a:t>
            </a:r>
            <a:r>
              <a:rPr lang="en-US" dirty="0" err="1" smtClean="0"/>
              <a:t>mocing</a:t>
            </a:r>
            <a:r>
              <a:rPr lang="en-US" dirty="0" smtClean="0"/>
              <a:t> files for you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0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Signal/Slot </a:t>
            </a:r>
            <a:r>
              <a:rPr lang="en-US" dirty="0" smtClean="0"/>
              <a:t>Connections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80267"/>
            <a:ext cx="7513803" cy="2142643"/>
          </a:xfrm>
        </p:spPr>
        <p:txBody>
          <a:bodyPr>
            <a:normAutofit/>
          </a:bodyPr>
          <a:lstStyle/>
          <a:p>
            <a:r>
              <a:rPr lang="en-US" b="1" dirty="0" smtClean="0"/>
              <a:t>Signal</a:t>
            </a:r>
            <a:r>
              <a:rPr lang="en-US" b="1" dirty="0"/>
              <a:t> </a:t>
            </a:r>
            <a:r>
              <a:rPr lang="en-US" b="1" dirty="0" smtClean="0"/>
              <a:t>to Signal Connection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connect(</a:t>
            </a:r>
            <a:r>
              <a:rPr lang="en-US" dirty="0" err="1">
                <a:latin typeface="Courier New"/>
                <a:cs typeface="Courier New"/>
              </a:rPr>
              <a:t>bt</a:t>
            </a:r>
            <a:r>
              <a:rPr lang="en-US" dirty="0">
                <a:latin typeface="Courier New"/>
                <a:cs typeface="Courier New"/>
              </a:rPr>
              <a:t>, SIGNAL(clicked()), 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SIGNAL(</a:t>
            </a:r>
            <a:r>
              <a:rPr lang="en-US" dirty="0" err="1">
                <a:latin typeface="Courier New"/>
                <a:cs typeface="Courier New"/>
              </a:rPr>
              <a:t>okSignal</a:t>
            </a:r>
            <a:r>
              <a:rPr lang="en-US" dirty="0">
                <a:latin typeface="Courier New"/>
                <a:cs typeface="Courier New"/>
              </a:rPr>
              <a:t>())); 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b="1" dirty="0"/>
          </a:p>
          <a:p>
            <a:r>
              <a:rPr lang="en-US" b="1" dirty="0" smtClean="0"/>
              <a:t>Not </a:t>
            </a:r>
            <a:r>
              <a:rPr lang="en-US" dirty="0" smtClean="0"/>
              <a:t>allowed to name parameters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 smtClean="0">
                <a:latin typeface="Courier New"/>
                <a:cs typeface="Courier New"/>
              </a:rPr>
              <a:t>onnect(</a:t>
            </a:r>
            <a:r>
              <a:rPr lang="en-US" dirty="0" err="1" smtClean="0">
                <a:latin typeface="Courier New"/>
                <a:cs typeface="Courier New"/>
              </a:rPr>
              <a:t>m_slider</a:t>
            </a:r>
            <a:r>
              <a:rPr lang="en-US" dirty="0">
                <a:latin typeface="Courier New"/>
                <a:cs typeface="Courier New"/>
              </a:rPr>
              <a:t>, SIGNAL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valueChanged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strike="sngStrike" dirty="0" smtClean="0">
                <a:solidFill>
                  <a:srgbClr val="FF0000"/>
                </a:solidFill>
                <a:latin typeface="Courier New"/>
                <a:cs typeface="Courier New"/>
              </a:rPr>
              <a:t>value</a:t>
            </a:r>
            <a:r>
              <a:rPr lang="en-US" dirty="0" smtClean="0">
                <a:latin typeface="Courier New"/>
                <a:cs typeface="Courier New"/>
              </a:rPr>
              <a:t>)), this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SLOT(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strike="sngStrike" dirty="0" err="1" smtClean="0">
                <a:solidFill>
                  <a:srgbClr val="FF0000"/>
                </a:solidFill>
                <a:latin typeface="Courier New"/>
                <a:cs typeface="Courier New"/>
              </a:rPr>
              <a:t>newValue</a:t>
            </a:r>
            <a:r>
              <a:rPr lang="en-US" dirty="0" smtClean="0">
                <a:latin typeface="Courier New"/>
                <a:cs typeface="Courier New"/>
              </a:rPr>
              <a:t>))) 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909454"/>
              </p:ext>
            </p:extLst>
          </p:nvPr>
        </p:nvGraphicFramePr>
        <p:xfrm>
          <a:off x="1706179" y="1216154"/>
          <a:ext cx="5676753" cy="149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364"/>
                <a:gridCol w="1703026"/>
                <a:gridCol w="20303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Connect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Slot(s)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another signal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2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Connection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964058"/>
            <a:ext cx="7513803" cy="813562"/>
          </a:xfrm>
        </p:spPr>
        <p:txBody>
          <a:bodyPr>
            <a:normAutofit/>
          </a:bodyPr>
          <a:lstStyle/>
          <a:p>
            <a:r>
              <a:rPr lang="en-US" b="1" dirty="0"/>
              <a:t>Rule for Signal/Slot Connection </a:t>
            </a:r>
            <a:endParaRPr lang="en-US" b="1" dirty="0" smtClean="0"/>
          </a:p>
          <a:p>
            <a:pPr lvl="1"/>
            <a:r>
              <a:rPr lang="en-US" dirty="0"/>
              <a:t>Can ignore arguments, but not create values from nothing 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232821"/>
              </p:ext>
            </p:extLst>
          </p:nvPr>
        </p:nvGraphicFramePr>
        <p:xfrm>
          <a:off x="1147379" y="1777620"/>
          <a:ext cx="6096000" cy="334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3333"/>
                <a:gridCol w="745067"/>
                <a:gridCol w="2387600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Slot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(float)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textChanged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QString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66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The </a:t>
            </a:r>
            <a:r>
              <a:rPr lang="fi-FI" dirty="0" err="1"/>
              <a:t>Leading</a:t>
            </a:r>
            <a:r>
              <a:rPr lang="fi-FI" dirty="0"/>
              <a:t> C++ </a:t>
            </a:r>
            <a:r>
              <a:rPr lang="fi-FI" dirty="0" err="1"/>
              <a:t>Cross-Platform</a:t>
            </a:r>
            <a:r>
              <a:rPr lang="fi-FI" dirty="0"/>
              <a:t> </a:t>
            </a:r>
            <a:r>
              <a:rPr lang="fi-FI" dirty="0" smtClean="0"/>
              <a:t>Framework</a:t>
            </a:r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 bwMode="auto">
          <a:xfrm>
            <a:off x="2053071" y="4540634"/>
            <a:ext cx="5037859" cy="79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indent="0" algn="ctr" eaLnBrk="1" hangingPunct="1">
              <a:spcBef>
                <a:spcPct val="40000"/>
              </a:spcBef>
              <a:buClr>
                <a:srgbClr val="86BC25"/>
              </a:buClr>
              <a:buSzPct val="60000"/>
            </a:pPr>
            <a:r>
              <a:rPr lang="en-US" sz="1400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Used </a:t>
            </a:r>
            <a:r>
              <a:rPr lang="en-US" sz="1400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by </a:t>
            </a:r>
            <a:r>
              <a:rPr lang="en-US" sz="1400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over 800,000 </a:t>
            </a:r>
            <a:r>
              <a:rPr lang="en-US" sz="1400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developers in 70+ industries</a:t>
            </a:r>
          </a:p>
          <a:p>
            <a:pPr marL="0" indent="0" algn="ctr" eaLnBrk="1" hangingPunct="1">
              <a:spcBef>
                <a:spcPct val="40000"/>
              </a:spcBef>
              <a:buClr>
                <a:srgbClr val="86BC25"/>
              </a:buClr>
              <a:buSzPct val="60000"/>
            </a:pPr>
            <a:r>
              <a:rPr lang="nb-NO" sz="1400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Proved &amp; tested technology – </a:t>
            </a:r>
            <a:r>
              <a:rPr lang="nb-NO" sz="1400" dirty="0" err="1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since</a:t>
            </a:r>
            <a:r>
              <a:rPr lang="nb-NO" sz="1400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 </a:t>
            </a:r>
            <a:r>
              <a:rPr lang="nb-NO" sz="1400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1994</a:t>
            </a:r>
            <a:endParaRPr lang="en-US" sz="1400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1139508" y="3125629"/>
            <a:ext cx="1766392" cy="1234029"/>
          </a:xfrm>
          <a:prstGeom prst="roundRect">
            <a:avLst>
              <a:gd name="adj" fmla="val 16667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88" tIns="44450" rIns="90488" bIns="44450" anchor="ctr"/>
          <a:lstStyle/>
          <a:p>
            <a:pPr algn="ctr" defTabSz="762000">
              <a:spcBef>
                <a:spcPct val="50000"/>
              </a:spcBef>
              <a:defRPr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Cross-Platform Class </a:t>
            </a:r>
            <a:r>
              <a:rPr lang="en-US" sz="1600" dirty="0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Library</a:t>
            </a:r>
            <a:endParaRPr lang="fi-FI" sz="1600" dirty="0" smtClean="0">
              <a:solidFill>
                <a:schemeClr val="tx1"/>
              </a:solidFill>
              <a:latin typeface="Open Sans"/>
              <a:ea typeface="ヒラギノ角ゴ Pro W3" charset="-128"/>
              <a:cs typeface="Open Sans"/>
            </a:endParaRPr>
          </a:p>
          <a:p>
            <a:pPr algn="ctr" defTabSz="762000">
              <a:spcBef>
                <a:spcPct val="50000"/>
              </a:spcBef>
              <a:defRPr/>
            </a:pPr>
            <a:r>
              <a:rPr lang="fi-FI" sz="1200" dirty="0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One Technology for </a:t>
            </a:r>
            <a:r>
              <a:rPr lang="fi-FI" sz="1200" dirty="0" err="1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All</a:t>
            </a:r>
            <a:r>
              <a:rPr lang="fi-FI" sz="1200" dirty="0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 </a:t>
            </a:r>
            <a:r>
              <a:rPr lang="fi-FI" sz="1200" dirty="0" err="1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Platforms</a:t>
            </a:r>
            <a:endParaRPr lang="en-US" sz="1200" dirty="0">
              <a:solidFill>
                <a:schemeClr val="tx1"/>
              </a:solidFill>
              <a:latin typeface="Open Sans"/>
              <a:ea typeface="ヒラギノ角ゴ Pro W3" charset="-128"/>
              <a:cs typeface="Open Sans"/>
            </a:endParaRPr>
          </a:p>
        </p:txBody>
      </p:sp>
      <p:sp>
        <p:nvSpPr>
          <p:cNvPr id="9" name="Rounded Rectangle 9"/>
          <p:cNvSpPr>
            <a:spLocks noChangeArrowheads="1"/>
          </p:cNvSpPr>
          <p:nvPr/>
        </p:nvSpPr>
        <p:spPr bwMode="auto">
          <a:xfrm>
            <a:off x="3415998" y="3125630"/>
            <a:ext cx="2106835" cy="1234028"/>
          </a:xfrm>
          <a:prstGeom prst="roundRect">
            <a:avLst>
              <a:gd name="adj" fmla="val 16667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88" tIns="44450" rIns="90488" bIns="44450" anchor="ctr"/>
          <a:lstStyle/>
          <a:p>
            <a:pPr algn="ctr" defTabSz="762000">
              <a:spcBef>
                <a:spcPct val="50000"/>
              </a:spcBef>
              <a:defRPr/>
            </a:pPr>
            <a:r>
              <a:rPr lang="en-US" sz="1600" dirty="0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Integrated </a:t>
            </a:r>
            <a:r>
              <a:rPr lang="en-US" sz="1600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Development Tools</a:t>
            </a:r>
          </a:p>
          <a:p>
            <a:pPr algn="ctr" defTabSz="762000">
              <a:spcBef>
                <a:spcPct val="50000"/>
              </a:spcBef>
              <a:defRPr/>
            </a:pPr>
            <a:r>
              <a:rPr lang="fi-FI" sz="1200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Shorter Time-to-Market</a:t>
            </a:r>
            <a:endParaRPr lang="en-US" sz="1200" smtClean="0">
              <a:solidFill>
                <a:schemeClr val="tx1"/>
              </a:solidFill>
              <a:latin typeface="Open Sans"/>
              <a:ea typeface="ヒラギノ角ゴ Pro W3" charset="-128"/>
              <a:cs typeface="Open Sans"/>
            </a:endParaRP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5896864" y="3125630"/>
            <a:ext cx="2098995" cy="1234028"/>
          </a:xfrm>
          <a:prstGeom prst="roundRect">
            <a:avLst>
              <a:gd name="adj" fmla="val 16667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88" tIns="44450" rIns="90488" bIns="44450" anchor="ctr"/>
          <a:lstStyle/>
          <a:p>
            <a:pPr algn="ctr" defTabSz="762000">
              <a:spcBef>
                <a:spcPct val="50000"/>
              </a:spcBef>
              <a:defRPr/>
            </a:pPr>
            <a:r>
              <a:rPr lang="en-US" sz="1600" dirty="0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Cross-Platform IDE, </a:t>
            </a:r>
            <a:r>
              <a:rPr lang="en-US" sz="1600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Qt Creator</a:t>
            </a:r>
          </a:p>
          <a:p>
            <a:pPr algn="ctr" defTabSz="762000">
              <a:spcBef>
                <a:spcPct val="50000"/>
              </a:spcBef>
              <a:defRPr/>
            </a:pPr>
            <a:r>
              <a:rPr lang="fi-FI" sz="1200" smtClean="0">
                <a:solidFill>
                  <a:schemeClr val="tx1"/>
                </a:solidFill>
                <a:latin typeface="Open Sans"/>
                <a:ea typeface="ヒラギノ角ゴ Pro W3" charset="-128"/>
                <a:cs typeface="Open Sans"/>
              </a:rPr>
              <a:t>Productive development environment</a:t>
            </a:r>
            <a:endParaRPr lang="en-US" sz="1200" dirty="0">
              <a:solidFill>
                <a:schemeClr val="tx1"/>
              </a:solidFill>
              <a:latin typeface="Open Sans"/>
              <a:ea typeface="ヒラギノ角ゴ Pro W3" charset="-128"/>
              <a:cs typeface="Open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36" y="1657683"/>
            <a:ext cx="6189428" cy="12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AutoConnection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– the default connection type </a:t>
            </a:r>
          </a:p>
          <a:p>
            <a:pPr lvl="1"/>
            <a:r>
              <a:rPr lang="en-US" dirty="0" smtClean="0"/>
              <a:t>Rather useful – especially,</a:t>
            </a:r>
            <a:r>
              <a:rPr lang="en-US" dirty="0"/>
              <a:t> </a:t>
            </a:r>
            <a:r>
              <a:rPr lang="en-US" dirty="0" smtClean="0"/>
              <a:t>if multithreading used </a:t>
            </a:r>
          </a:p>
          <a:p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Qt: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err="1" smtClean="0">
                <a:latin typeface="Courier New"/>
                <a:cs typeface="Courier New"/>
              </a:rPr>
              <a:t>DirectConnection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- An </a:t>
            </a:r>
            <a:r>
              <a:rPr lang="en-US" dirty="0"/>
              <a:t>immediate slot function call, if signal and slot implemented in objects in the same thread</a:t>
            </a:r>
          </a:p>
          <a:p>
            <a:r>
              <a:rPr lang="en-US" dirty="0">
                <a:latin typeface="Courier New"/>
                <a:cs typeface="Courier New"/>
              </a:rPr>
              <a:t>Qt: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err="1" smtClean="0">
                <a:latin typeface="Courier New"/>
                <a:cs typeface="Courier New"/>
              </a:rPr>
              <a:t>QueuedConnection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– An </a:t>
            </a:r>
            <a:r>
              <a:rPr lang="en-US" dirty="0"/>
              <a:t>delayed function call (next event loop), if signal and slot implemented in objects in separate threads</a:t>
            </a:r>
          </a:p>
          <a:p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BlockingQueuedConnection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– Signaling thread </a:t>
            </a:r>
            <a:r>
              <a:rPr lang="en-US" dirty="0"/>
              <a:t>blocks 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UnieuqConnection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– Prevents multiple </a:t>
            </a:r>
            <a:r>
              <a:rPr lang="en-US" dirty="0"/>
              <a:t>instances of the same connection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Signals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Disconnect everything connected to an object’s signals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disconnect(</a:t>
            </a:r>
            <a:r>
              <a:rPr lang="en-US" dirty="0" err="1">
                <a:latin typeface="Courier New"/>
                <a:cs typeface="Courier New"/>
              </a:rPr>
              <a:t>senderObject</a:t>
            </a:r>
            <a:r>
              <a:rPr lang="en-US" dirty="0">
                <a:latin typeface="Courier New"/>
                <a:cs typeface="Courier New"/>
              </a:rPr>
              <a:t>, 0, 0, 0); //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sender (cannot be 0), signal, receiver, slot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Disconnect everything connected to a specific signal</a:t>
            </a:r>
          </a:p>
          <a:p>
            <a:pPr lvl="1"/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receiver</a:t>
            </a:r>
          </a:p>
          <a:p>
            <a:pPr lvl="1"/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receiver,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receiver,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theSlot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);</a:t>
            </a:r>
            <a:endParaRPr lang="en-US" dirty="0">
              <a:solidFill>
                <a:srgbClr val="1E1B18"/>
              </a:solidFill>
            </a:endParaRPr>
          </a:p>
          <a:p>
            <a:pPr indent="0">
              <a:buNone/>
            </a:pP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If connected to lambda expressions, use the following overloaded version of the </a:t>
            </a:r>
            <a:r>
              <a:rPr lang="en-US" dirty="0">
                <a:latin typeface="Courier New"/>
                <a:cs typeface="Courier New"/>
              </a:rPr>
              <a:t>disconnect()</a:t>
            </a:r>
            <a:r>
              <a:rPr lang="en-US" dirty="0"/>
              <a:t> function: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::disconnect(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::Connection &amp;connection);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Connect to Click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383742" cy="3784985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 an application as shown here</a:t>
            </a:r>
          </a:p>
          <a:p>
            <a:pPr lvl="1"/>
            <a:r>
              <a:rPr lang="en-US" dirty="0" smtClean="0"/>
              <a:t>Clicking on ”</a:t>
            </a:r>
            <a:r>
              <a:rPr lang="en-US" dirty="0" err="1" smtClean="0"/>
              <a:t>SelectColor</a:t>
            </a:r>
            <a:r>
              <a:rPr lang="en-US" dirty="0" smtClean="0"/>
              <a:t>” updates </a:t>
            </a:r>
            <a:r>
              <a:rPr lang="en-US" dirty="0"/>
              <a:t>label with color's name. </a:t>
            </a:r>
          </a:p>
          <a:p>
            <a:r>
              <a:rPr lang="en-US" b="1" dirty="0" smtClean="0"/>
              <a:t>Hints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to fetch a color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::name()</a:t>
            </a:r>
            <a:r>
              <a:rPr lang="en-US" dirty="0" smtClean="0"/>
              <a:t>to get the color name </a:t>
            </a:r>
            <a:endParaRPr lang="en-US" dirty="0"/>
          </a:p>
          <a:p>
            <a:r>
              <a:rPr lang="en-US" b="1" dirty="0" smtClean="0"/>
              <a:t>Optional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 smtClean="0"/>
              <a:t>, honor the user clicking ”cancel”', and provide it with the </a:t>
            </a:r>
            <a:r>
              <a:rPr lang="en-US" dirty="0"/>
              <a:t>current color to start from. </a:t>
            </a:r>
          </a:p>
          <a:p>
            <a:r>
              <a:rPr lang="en-US" dirty="0" smtClean="0"/>
              <a:t>Set the selected color as the label's background</a:t>
            </a:r>
          </a:p>
          <a:p>
            <a:pPr lvl="1"/>
            <a:r>
              <a:rPr lang="en-US" dirty="0" smtClean="0"/>
              <a:t>Hint: see </a:t>
            </a:r>
            <a:r>
              <a:rPr lang="en-US" dirty="0" err="1" smtClean="0">
                <a:latin typeface="Courier New"/>
                <a:cs typeface="Courier New"/>
              </a:rPr>
              <a:t>QPalette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Hint: see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 descr="colorTe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95" y="1370838"/>
            <a:ext cx="1943100" cy="133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selectcolor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53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Source Compatibility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6298141" cy="3784985"/>
          </a:xfrm>
        </p:spPr>
        <p:txBody>
          <a:bodyPr>
            <a:normAutofit/>
          </a:bodyPr>
          <a:lstStyle/>
          <a:p>
            <a:r>
              <a:rPr lang="en-US" b="1" dirty="0" smtClean="0"/>
              <a:t>Implement custom slider</a:t>
            </a:r>
            <a:endParaRPr lang="en-US" b="1" dirty="0"/>
          </a:p>
          <a:p>
            <a:pPr lvl="1"/>
            <a:r>
              <a:rPr lang="en-US" dirty="0" smtClean="0"/>
              <a:t>API compatible with </a:t>
            </a:r>
            <a:r>
              <a:rPr lang="en-US" dirty="0" err="1" smtClean="0">
                <a:latin typeface="Courier New"/>
                <a:cs typeface="Courier New"/>
              </a:rPr>
              <a:t>QSlider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Shows current value of slider </a:t>
            </a:r>
            <a:endParaRPr lang="en-US" dirty="0"/>
          </a:p>
          <a:p>
            <a:r>
              <a:rPr lang="en-US" b="1" dirty="0" smtClean="0"/>
              <a:t>To create custom slider 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QSlider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smtClean="0"/>
              <a:t>To test slider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main.cpp</a:t>
            </a:r>
            <a:r>
              <a:rPr lang="en-US" dirty="0" smtClean="0"/>
              <a:t> provides test code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QLCDNumber</a:t>
            </a:r>
            <a:r>
              <a:rPr lang="en-US" dirty="0" smtClean="0"/>
              <a:t> is part of test code </a:t>
            </a:r>
            <a:endParaRPr lang="en-US" dirty="0"/>
          </a:p>
          <a:p>
            <a:r>
              <a:rPr lang="en-US" b="1" dirty="0" smtClean="0"/>
              <a:t>Optional:</a:t>
            </a:r>
            <a:endParaRPr lang="en-US" b="1" dirty="0"/>
          </a:p>
          <a:p>
            <a:pPr lvl="1"/>
            <a:r>
              <a:rPr lang="en-US" dirty="0" smtClean="0"/>
              <a:t>Discuss pros and cons of inheriting from </a:t>
            </a:r>
            <a:r>
              <a:rPr lang="en-US" dirty="0" err="1" smtClean="0">
                <a:latin typeface="Courier New"/>
                <a:cs typeface="Courier New"/>
              </a:rPr>
              <a:t>QSlider</a:t>
            </a:r>
            <a:r>
              <a:rPr lang="en-US" dirty="0" smtClean="0"/>
              <a:t> instead of using an instance </a:t>
            </a:r>
            <a:r>
              <a:rPr lang="en-US" dirty="0"/>
              <a:t>in a layout.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 descr="SliderWithVal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68" y="1370838"/>
            <a:ext cx="2888827" cy="17294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lab-slider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86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/>
              <a:t>Handling Events in Qt </a:t>
            </a:r>
          </a:p>
        </p:txBody>
      </p:sp>
    </p:spTree>
    <p:extLst>
      <p:ext uri="{BB962C8B-B14F-4D97-AF65-F5344CB8AC3E}">
        <p14:creationId xmlns:p14="http://schemas.microsoft.com/office/powerpoint/2010/main" val="384983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Qt is an event-driven UI toolkit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b="1" dirty="0" smtClean="0">
                <a:latin typeface="Courier New"/>
                <a:cs typeface="Courier New"/>
              </a:rPr>
              <a:t>::exec() </a:t>
            </a:r>
            <a:r>
              <a:rPr lang="en-US" b="1" dirty="0" smtClean="0"/>
              <a:t>runs the event loop</a:t>
            </a:r>
          </a:p>
          <a:p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dirty="0"/>
              <a:t>Generate Events </a:t>
            </a:r>
            <a:endParaRPr lang="en-US" dirty="0" smtClean="0"/>
          </a:p>
          <a:p>
            <a:pPr lvl="1"/>
            <a:r>
              <a:rPr lang="en-US" dirty="0" smtClean="0"/>
              <a:t>By input devices: keyboard, mouse, etc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By Qt itself (</a:t>
            </a:r>
            <a:r>
              <a:rPr lang="en-US" dirty="0"/>
              <a:t>e.g</a:t>
            </a:r>
            <a:r>
              <a:rPr lang="en-US" dirty="0" smtClean="0"/>
              <a:t>. timers</a:t>
            </a:r>
            <a:r>
              <a:rPr lang="en-US" dirty="0"/>
              <a:t>) 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Queue </a:t>
            </a:r>
            <a:r>
              <a:rPr lang="en-US" b="1" dirty="0"/>
              <a:t>Events </a:t>
            </a:r>
            <a:endParaRPr lang="en-US" dirty="0"/>
          </a:p>
          <a:p>
            <a:pPr lvl="1"/>
            <a:r>
              <a:rPr lang="en-US" dirty="0" smtClean="0"/>
              <a:t>By event loop 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Dispatch Events</a:t>
            </a:r>
            <a:endParaRPr lang="en-US" b="1" dirty="0"/>
          </a:p>
          <a:p>
            <a:pPr lvl="1"/>
            <a:r>
              <a:rPr lang="en-US" dirty="0" smtClean="0"/>
              <a:t>By </a:t>
            </a:r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 to receiver: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 smtClean="0"/>
              <a:t>Key events sent to widget with focus</a:t>
            </a:r>
            <a:endParaRPr lang="en-US" i="1" dirty="0"/>
          </a:p>
          <a:p>
            <a:pPr lvl="1"/>
            <a:r>
              <a:rPr lang="en-US" i="1" dirty="0" smtClean="0"/>
              <a:t>Mouse events sent to widget under cursor 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Handle Events</a:t>
            </a:r>
            <a:endParaRPr lang="en-US" b="1" dirty="0"/>
          </a:p>
          <a:p>
            <a:pPr lvl="1"/>
            <a:r>
              <a:rPr lang="en-US" dirty="0" smtClean="0"/>
              <a:t>By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/>
              <a:t> event handler methods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vents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995"/>
            <a:ext cx="9144000" cy="553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vents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397"/>
            <a:ext cx="9144000" cy="553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8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vents-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816"/>
            <a:ext cx="9144000" cy="553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3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vents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874"/>
            <a:ext cx="9144000" cy="553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0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Qt is Used for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1059" y="1022454"/>
            <a:ext cx="2457840" cy="213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Application</a:t>
            </a:r>
          </a:p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Development </a:t>
            </a:r>
            <a:endParaRPr lang="en-US" sz="2200" kern="1800" spc="-30" dirty="0">
              <a:latin typeface="Open Sans"/>
              <a:cs typeface="Open Sans"/>
            </a:endParaRP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on </a:t>
            </a:r>
            <a:r>
              <a:rPr lang="en-US" sz="1600" dirty="0">
                <a:latin typeface="Open Sans Light"/>
                <a:cs typeface="Open Sans Light"/>
              </a:rPr>
              <a:t>Desktop</a:t>
            </a:r>
            <a:r>
              <a:rPr lang="en-US" sz="1600" dirty="0" smtClean="0">
                <a:latin typeface="Open Sans Light"/>
                <a:cs typeface="Open Sans Light"/>
              </a:rPr>
              <a:t>,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Mobile</a:t>
            </a:r>
            <a:r>
              <a:rPr lang="en-US" sz="1600" dirty="0">
                <a:latin typeface="Open Sans Light"/>
                <a:cs typeface="Open Sans Light"/>
              </a:rPr>
              <a:t> </a:t>
            </a:r>
            <a:r>
              <a:rPr lang="en-US" sz="1600" dirty="0" smtClean="0">
                <a:latin typeface="Open Sans Light"/>
                <a:cs typeface="Open Sans Light"/>
              </a:rPr>
              <a:t>and </a:t>
            </a:r>
            <a:r>
              <a:rPr lang="en-US" sz="1600" dirty="0">
                <a:latin typeface="Open Sans Light"/>
                <a:cs typeface="Open Sans Light"/>
              </a:rPr>
              <a:t>Embedded</a:t>
            </a:r>
            <a:endParaRPr lang="en-US" sz="1600" dirty="0">
              <a:solidFill>
                <a:srgbClr val="80C342"/>
              </a:solidFill>
              <a:latin typeface="Open Sans Light"/>
              <a:cs typeface="Open Sans Light"/>
            </a:endParaRPr>
          </a:p>
          <a:p>
            <a:pPr algn="ctr">
              <a:lnSpc>
                <a:spcPts val="3240"/>
              </a:lnSpc>
            </a:pPr>
            <a:endParaRPr lang="en-US" sz="1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9896" y="1022454"/>
            <a:ext cx="2923328" cy="172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Creating</a:t>
            </a:r>
          </a:p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Powerful Devices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Device </a:t>
            </a:r>
            <a:r>
              <a:rPr lang="en-US" sz="1600" dirty="0">
                <a:latin typeface="Open Sans Light"/>
                <a:cs typeface="Open Sans Light"/>
              </a:rPr>
              <a:t>GUIs, 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Ecosystems and </a:t>
            </a:r>
            <a:r>
              <a:rPr lang="en-US" sz="1600" dirty="0">
                <a:latin typeface="Open Sans Light"/>
                <a:cs typeface="Open Sans Light"/>
              </a:rPr>
              <a:t>whole SDKs</a:t>
            </a:r>
            <a:endParaRPr lang="en-US" sz="1600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382669" y="1092102"/>
            <a:ext cx="0" cy="1698315"/>
          </a:xfrm>
          <a:prstGeom prst="line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25" y="3158936"/>
            <a:ext cx="6845243" cy="21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9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Event Handling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422400"/>
            <a:ext cx="8726471" cy="362081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::event(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*event) </a:t>
            </a:r>
          </a:p>
          <a:p>
            <a:pPr lvl="1"/>
            <a:r>
              <a:rPr lang="en-US" dirty="0" smtClean="0"/>
              <a:t>Handles all events for this object </a:t>
            </a:r>
            <a:endParaRPr lang="en-US" dirty="0"/>
          </a:p>
          <a:p>
            <a:r>
              <a:rPr lang="en-US" dirty="0" smtClean="0"/>
              <a:t>Specialized event handlers for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for mouse clicks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touchEvent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for touch handling</a:t>
            </a:r>
            <a:endParaRPr lang="en-US" dirty="0"/>
          </a:p>
          <a:p>
            <a:r>
              <a:rPr lang="en-US" dirty="0" smtClean="0"/>
              <a:t>Accepting an Event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event</a:t>
            </a:r>
            <a:r>
              <a:rPr lang="en-US" dirty="0">
                <a:latin typeface="Courier New"/>
                <a:cs typeface="Courier New"/>
              </a:rPr>
              <a:t>-&gt;accept()/event-&gt;ignore() </a:t>
            </a:r>
          </a:p>
          <a:p>
            <a:pPr lvl="1"/>
            <a:r>
              <a:rPr lang="en-US" dirty="0" smtClean="0"/>
              <a:t>Accepted is the default</a:t>
            </a:r>
            <a:r>
              <a:rPr lang="en-US" dirty="0"/>
              <a:t>. </a:t>
            </a:r>
          </a:p>
          <a:p>
            <a:r>
              <a:rPr lang="en-US" dirty="0" smtClean="0"/>
              <a:t>Event propagation</a:t>
            </a:r>
            <a:endParaRPr lang="en-US" dirty="0"/>
          </a:p>
          <a:p>
            <a:pPr lvl="1"/>
            <a:r>
              <a:rPr lang="en-US" dirty="0" smtClean="0"/>
              <a:t>Happens if event is ignored</a:t>
            </a:r>
            <a:endParaRPr lang="en-US" dirty="0"/>
          </a:p>
          <a:p>
            <a:pPr lvl="1"/>
            <a:r>
              <a:rPr lang="en-US" dirty="0" smtClean="0"/>
              <a:t>Might be propagated to parent widget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allevents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36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Event Handling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13529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QCloseEvent</a:t>
            </a:r>
            <a:r>
              <a:rPr lang="en-US" dirty="0"/>
              <a:t> delivered to top level widgets (windows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Accepting event allows window to close</a:t>
            </a:r>
            <a:endParaRPr lang="en-US" dirty="0"/>
          </a:p>
          <a:p>
            <a:r>
              <a:rPr lang="en-US" dirty="0" smtClean="0"/>
              <a:t>Ignoring event keeps window open 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0051" y="2506133"/>
            <a:ext cx="8000456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closeEvent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QCloseEvent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windowShouldClose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-&gt;accept();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-&gt;ignore();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closeevent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72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Multi-Threaded Object </a:t>
            </a:r>
            <a:r>
              <a:rPr lang="en-US" dirty="0"/>
              <a:t>C</a:t>
            </a:r>
            <a:r>
              <a:rPr lang="en-US" dirty="0" smtClean="0"/>
              <a:t>ommunication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422400"/>
            <a:ext cx="8726471" cy="3620819"/>
          </a:xfrm>
        </p:spPr>
        <p:txBody>
          <a:bodyPr>
            <a:normAutofit/>
          </a:bodyPr>
          <a:lstStyle/>
          <a:p>
            <a:r>
              <a:rPr lang="en-US" dirty="0"/>
              <a:t>Signal/</a:t>
            </a:r>
            <a:r>
              <a:rPr lang="en-US" dirty="0" smtClean="0"/>
              <a:t>slots between threads </a:t>
            </a:r>
          </a:p>
          <a:p>
            <a:r>
              <a:rPr lang="en-US" dirty="0" smtClean="0"/>
              <a:t>Posting events using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postEvent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* receiver,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* event) </a:t>
            </a:r>
          </a:p>
        </p:txBody>
      </p:sp>
    </p:spTree>
    <p:extLst>
      <p:ext uri="{BB962C8B-B14F-4D97-AF65-F5344CB8AC3E}">
        <p14:creationId xmlns:p14="http://schemas.microsoft.com/office/powerpoint/2010/main" val="203060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Categories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Spontaneous events</a:t>
            </a:r>
          </a:p>
          <a:p>
            <a:pPr lvl="1"/>
            <a:r>
              <a:rPr lang="en-US" dirty="0" smtClean="0"/>
              <a:t>Asynchronous</a:t>
            </a:r>
            <a:r>
              <a:rPr lang="en-US" dirty="0"/>
              <a:t>, e.g. mouse or key press events</a:t>
            </a:r>
          </a:p>
          <a:p>
            <a:pPr lvl="1"/>
            <a:r>
              <a:rPr lang="en-US" dirty="0"/>
              <a:t>Generated by the underlying window system</a:t>
            </a:r>
          </a:p>
          <a:p>
            <a:pPr lvl="1"/>
            <a:r>
              <a:rPr lang="en-US" dirty="0"/>
              <a:t>Read and queued by a QPA plug-in </a:t>
            </a:r>
          </a:p>
          <a:p>
            <a:pPr lvl="1"/>
            <a:r>
              <a:rPr lang="en-US" dirty="0"/>
              <a:t>Processed by the event </a:t>
            </a:r>
            <a:r>
              <a:rPr lang="en-US" dirty="0" smtClean="0"/>
              <a:t>loop</a:t>
            </a:r>
          </a:p>
          <a:p>
            <a:pPr lvl="1"/>
            <a:endParaRPr lang="en-US" dirty="0"/>
          </a:p>
          <a:p>
            <a:r>
              <a:rPr lang="en-US" dirty="0" smtClean="0"/>
              <a:t>Synthetic events</a:t>
            </a:r>
          </a:p>
          <a:p>
            <a:pPr lvl="1"/>
            <a:r>
              <a:rPr lang="en-US" dirty="0" smtClean="0"/>
              <a:t>Created in Qt program</a:t>
            </a:r>
          </a:p>
          <a:p>
            <a:pPr lvl="1"/>
            <a:r>
              <a:rPr lang="en-US" dirty="0" smtClean="0"/>
              <a:t>Synchronous or asynchronous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syntheticevents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56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and Asynchronous Events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Asynchronous synthetic events (</a:t>
            </a: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postEvent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Asynchronous, e.g. signals across threads (</a:t>
            </a:r>
            <a:r>
              <a:rPr lang="en-US" dirty="0">
                <a:latin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</a:rPr>
              <a:t>QueuedConnection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Generated by Qt or the application itself</a:t>
            </a:r>
          </a:p>
          <a:p>
            <a:pPr lvl="1"/>
            <a:r>
              <a:rPr lang="en-US" dirty="0"/>
              <a:t>Queued by Qt and processed by the event loop</a:t>
            </a:r>
          </a:p>
          <a:p>
            <a:pPr lvl="1"/>
            <a:r>
              <a:rPr lang="en-US" i="1" dirty="0"/>
              <a:t>More importantly, in some cases system can compress several posted events into one!</a:t>
            </a:r>
          </a:p>
          <a:p>
            <a:endParaRPr lang="en-US" dirty="0" smtClean="0"/>
          </a:p>
          <a:p>
            <a:r>
              <a:rPr lang="en-US" dirty="0" smtClean="0"/>
              <a:t>Synchronous </a:t>
            </a:r>
            <a:r>
              <a:rPr lang="en-US" dirty="0"/>
              <a:t>synthetic events (</a:t>
            </a: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sendEvent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Synchronous, e.g. calling </a:t>
            </a:r>
            <a:r>
              <a:rPr lang="en-US" dirty="0" err="1">
                <a:latin typeface="Courier New" pitchFamily="49" charset="0"/>
              </a:rPr>
              <a:t>QWidget</a:t>
            </a:r>
            <a:r>
              <a:rPr lang="en-US" dirty="0">
                <a:latin typeface="Courier New" pitchFamily="49" charset="0"/>
              </a:rPr>
              <a:t>::repaint()</a:t>
            </a:r>
          </a:p>
          <a:p>
            <a:pPr lvl="1"/>
            <a:r>
              <a:rPr lang="en-US" dirty="0"/>
              <a:t>Generated by Qt or the application itself</a:t>
            </a:r>
          </a:p>
          <a:p>
            <a:pPr lvl="1"/>
            <a:r>
              <a:rPr lang="en-US" dirty="0"/>
              <a:t>Sent directly to the target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60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and Posting Events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/>
              <a:t>Note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a </a:t>
            </a:r>
            <a:r>
              <a:rPr lang="fi-FI" dirty="0" err="1"/>
              <a:t>pointer</a:t>
            </a:r>
            <a:r>
              <a:rPr lang="fi-FI" dirty="0"/>
              <a:t> to the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sending/posting</a:t>
            </a:r>
            <a:r>
              <a:rPr lang="fi-FI" dirty="0"/>
              <a:t> the </a:t>
            </a:r>
            <a:r>
              <a:rPr lang="fi-FI" dirty="0" err="1"/>
              <a:t>event</a:t>
            </a:r>
            <a:r>
              <a:rPr lang="fi-FI" dirty="0"/>
              <a:t> to</a:t>
            </a:r>
          </a:p>
          <a:p>
            <a:pPr lvl="1"/>
            <a:r>
              <a:rPr lang="fi-FI" dirty="0" err="1"/>
              <a:t>Certain</a:t>
            </a:r>
            <a:r>
              <a:rPr lang="fi-FI" dirty="0"/>
              <a:t> </a:t>
            </a:r>
            <a:r>
              <a:rPr lang="fi-FI" dirty="0" err="1"/>
              <a:t>static</a:t>
            </a:r>
            <a:r>
              <a:rPr lang="fi-FI" dirty="0"/>
              <a:t> </a:t>
            </a:r>
            <a:r>
              <a:rPr lang="fi-FI" dirty="0" err="1">
                <a:latin typeface="Courier New" pitchFamily="49" charset="0"/>
              </a:rPr>
              <a:t>QApplication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in </a:t>
            </a:r>
            <a:r>
              <a:rPr lang="fi-FI" dirty="0" err="1"/>
              <a:t>order</a:t>
            </a:r>
            <a:r>
              <a:rPr lang="fi-FI" dirty="0"/>
              <a:t> to </a:t>
            </a:r>
            <a:r>
              <a:rPr lang="fi-FI" dirty="0" err="1"/>
              <a:t>retrieve</a:t>
            </a:r>
            <a:r>
              <a:rPr lang="fi-FI" dirty="0"/>
              <a:t> </a:t>
            </a:r>
            <a:r>
              <a:rPr lang="fi-FI" dirty="0" err="1"/>
              <a:t>pointers</a:t>
            </a:r>
            <a:r>
              <a:rPr lang="fi-FI" dirty="0"/>
              <a:t>, for </a:t>
            </a:r>
            <a:r>
              <a:rPr lang="fi-FI" dirty="0" err="1"/>
              <a:t>example</a:t>
            </a:r>
            <a:r>
              <a:rPr lang="fi-FI" dirty="0"/>
              <a:t>:</a:t>
            </a:r>
          </a:p>
          <a:p>
            <a:pPr lvl="2"/>
            <a:r>
              <a:rPr lang="fi-FI" dirty="0" err="1">
                <a:latin typeface="Courier New" pitchFamily="49" charset="0"/>
              </a:rPr>
              <a:t>QWidget</a:t>
            </a:r>
            <a:r>
              <a:rPr lang="fi-FI" dirty="0">
                <a:latin typeface="Courier New" pitchFamily="49" charset="0"/>
              </a:rPr>
              <a:t>* </a:t>
            </a:r>
            <a:r>
              <a:rPr lang="fi-FI" dirty="0" err="1">
                <a:latin typeface="Courier New" pitchFamily="49" charset="0"/>
              </a:rPr>
              <a:t>QApplication::activeWindow</a:t>
            </a:r>
            <a:r>
              <a:rPr lang="fi-FI" dirty="0">
                <a:latin typeface="Courier New" pitchFamily="49" charset="0"/>
              </a:rPr>
              <a:t>()</a:t>
            </a:r>
            <a:r>
              <a:rPr lang="fi-FI" dirty="0"/>
              <a:t>, </a:t>
            </a:r>
          </a:p>
          <a:p>
            <a:pPr lvl="2"/>
            <a:r>
              <a:rPr lang="fi-FI" dirty="0" err="1">
                <a:latin typeface="Courier New" pitchFamily="49" charset="0"/>
              </a:rPr>
              <a:t>QWidget</a:t>
            </a:r>
            <a:r>
              <a:rPr lang="fi-FI" dirty="0">
                <a:latin typeface="Courier New" pitchFamily="49" charset="0"/>
              </a:rPr>
              <a:t>* </a:t>
            </a:r>
            <a:r>
              <a:rPr lang="fi-FI" dirty="0" err="1">
                <a:latin typeface="Courier New" pitchFamily="49" charset="0"/>
              </a:rPr>
              <a:t>QAppliation::focusWidget</a:t>
            </a:r>
            <a:r>
              <a:rPr lang="fi-FI" dirty="0">
                <a:latin typeface="Courier New" pitchFamily="49" charset="0"/>
              </a:rPr>
              <a:t>()</a:t>
            </a:r>
          </a:p>
          <a:p>
            <a:endParaRPr lang="fi-FI" dirty="0"/>
          </a:p>
          <a:p>
            <a:r>
              <a:rPr lang="fi-FI" dirty="0" err="1"/>
              <a:t>Remember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in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 </a:t>
            </a:r>
            <a:r>
              <a:rPr lang="fi-FI" dirty="0" err="1"/>
              <a:t>similar</a:t>
            </a:r>
            <a:r>
              <a:rPr lang="fi-FI" dirty="0"/>
              <a:t> </a:t>
            </a:r>
            <a:r>
              <a:rPr lang="fi-FI" dirty="0" err="1"/>
              <a:t>behaviour</a:t>
            </a:r>
            <a:r>
              <a:rPr lang="fi-FI" dirty="0"/>
              <a:t> as </a:t>
            </a:r>
            <a:r>
              <a:rPr lang="fi-FI" dirty="0" err="1"/>
              <a:t>sending</a:t>
            </a:r>
            <a:r>
              <a:rPr lang="fi-FI" dirty="0"/>
              <a:t> and </a:t>
            </a:r>
            <a:r>
              <a:rPr lang="fi-FI" dirty="0" err="1"/>
              <a:t>posting</a:t>
            </a:r>
            <a:r>
              <a:rPr lang="fi-FI" dirty="0"/>
              <a:t> </a:t>
            </a:r>
            <a:r>
              <a:rPr lang="fi-FI" dirty="0" err="1"/>
              <a:t>events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achieved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simply</a:t>
            </a:r>
            <a:r>
              <a:rPr lang="fi-FI" dirty="0"/>
              <a:t> with </a:t>
            </a:r>
            <a:r>
              <a:rPr lang="fi-FI" dirty="0" err="1"/>
              <a:t>signals</a:t>
            </a:r>
            <a:r>
              <a:rPr lang="fi-FI" dirty="0"/>
              <a:t> and </a:t>
            </a:r>
            <a:r>
              <a:rPr lang="fi-FI" dirty="0" err="1"/>
              <a:t>slots</a:t>
            </a:r>
            <a:r>
              <a:rPr lang="fi-FI" dirty="0"/>
              <a:t>!</a:t>
            </a: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6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– Event Loops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 event loops in </a:t>
            </a:r>
            <a:r>
              <a:rPr lang="en-US" dirty="0" err="1"/>
              <a:t>Qt</a:t>
            </a:r>
            <a:r>
              <a:rPr lang="en-US" dirty="0"/>
              <a:t> are represented by the class </a:t>
            </a:r>
            <a:r>
              <a:rPr lang="en-US" dirty="0" err="1">
                <a:latin typeface="Courier New" pitchFamily="49" charset="0"/>
              </a:rPr>
              <a:t>QEventLoop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/>
              <a:t> can be used to launch </a:t>
            </a:r>
            <a:r>
              <a:rPr lang="en-US" i="1" dirty="0"/>
              <a:t>local event loops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main event loop is launched using </a:t>
            </a: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Main event loop tells the event dispatcher what to do, how to do it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For example: wait for an event, exclude user input events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Event </a:t>
            </a:r>
            <a:r>
              <a:rPr lang="en-US" dirty="0"/>
              <a:t>loop is modal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etc. are blocking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QDialog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</a:rPr>
              <a:t>QMenu</a:t>
            </a:r>
            <a:r>
              <a:rPr lang="en-US" dirty="0"/>
              <a:t> also have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Continues processing until told to stop by calling </a:t>
            </a:r>
            <a:r>
              <a:rPr lang="en-US" dirty="0">
                <a:latin typeface="Courier New" pitchFamily="49" charset="0"/>
              </a:rPr>
              <a:t>exit()</a:t>
            </a:r>
          </a:p>
          <a:p>
            <a:pPr>
              <a:lnSpc>
                <a:spcPct val="90000"/>
              </a:lnSpc>
            </a:pPr>
            <a:r>
              <a:rPr lang="en-US" dirty="0"/>
              <a:t>Event-loop is recursive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Any of the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 can re-curse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Except for </a:t>
            </a: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with caution, unexpected recursion can happen</a:t>
            </a: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Event</a:t>
            </a:r>
            <a:r>
              <a:rPr lang="fi-FI" dirty="0"/>
              <a:t> </a:t>
            </a:r>
            <a:r>
              <a:rPr lang="fi-FI" dirty="0" err="1"/>
              <a:t>Dispatcher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 class: </a:t>
            </a:r>
            <a:r>
              <a:rPr lang="en-US" dirty="0" err="1">
                <a:latin typeface="Courier New"/>
                <a:cs typeface="Courier New"/>
              </a:rPr>
              <a:t>QAbstractEventDispatcher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Receives events from the window system and other sources via </a:t>
            </a:r>
            <a:r>
              <a:rPr lang="en-US" dirty="0" err="1">
                <a:latin typeface="Courier New" pitchFamily="49" charset="0"/>
              </a:rPr>
              <a:t>QEventLoop</a:t>
            </a:r>
            <a:endParaRPr lang="en-US" dirty="0">
              <a:latin typeface="Courier New" pitchFamily="49" charset="0"/>
            </a:endParaRPr>
          </a:p>
          <a:p>
            <a:r>
              <a:rPr lang="en-US" dirty="0"/>
              <a:t>Delivers events to </a:t>
            </a:r>
            <a:r>
              <a:rPr lang="en-US" dirty="0" err="1">
                <a:latin typeface="Courier New" pitchFamily="49" charset="0"/>
              </a:rPr>
              <a:t>QCoreApplication</a:t>
            </a:r>
            <a:endParaRPr lang="en-US" dirty="0">
              <a:latin typeface="Courier New" pitchFamily="49" charset="0"/>
            </a:endParaRPr>
          </a:p>
          <a:p>
            <a:r>
              <a:rPr lang="en-US" dirty="0"/>
              <a:t>Platform-specific implementations are made by </a:t>
            </a:r>
            <a:r>
              <a:rPr lang="en-US" dirty="0" err="1"/>
              <a:t>subclassing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</a:rPr>
              <a:t>QAbstractEventDispatcher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</a:rPr>
              <a:t>QEventDispatcherWin32, </a:t>
            </a:r>
            <a:r>
              <a:rPr lang="en-US" dirty="0" err="1">
                <a:latin typeface="Courier New" pitchFamily="49" charset="0"/>
              </a:rPr>
              <a:t>QEventDispatcherLinux</a:t>
            </a:r>
            <a:endParaRPr lang="en-US" dirty="0">
              <a:latin typeface="Courier New" pitchFamily="49" charset="0"/>
            </a:endParaRPr>
          </a:p>
          <a:p>
            <a:endParaRPr lang="en-US" i="1" dirty="0" smtClean="0"/>
          </a:p>
          <a:p>
            <a:r>
              <a:rPr lang="en-US" i="1" dirty="0" smtClean="0"/>
              <a:t>Can </a:t>
            </a:r>
            <a:r>
              <a:rPr lang="en-US" i="1" dirty="0"/>
              <a:t>be used to tie Qt event handling to external or native event loops</a:t>
            </a: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8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Sometimes you need to add the same functionality to a number of different widgets (reacting on a certain event the same way)</a:t>
            </a:r>
          </a:p>
          <a:p>
            <a:pPr>
              <a:lnSpc>
                <a:spcPct val="90000"/>
              </a:lnSpc>
            </a:pPr>
            <a:r>
              <a:rPr lang="en-US" dirty="0"/>
              <a:t>…or you might want block/hijack events aimed at a certain widget (e.g. a </a:t>
            </a:r>
            <a:r>
              <a:rPr lang="en-US" dirty="0" err="1">
                <a:latin typeface="Courier New" pitchFamily="49" charset="0"/>
              </a:rPr>
              <a:t>QPushButton</a:t>
            </a:r>
            <a:r>
              <a:rPr lang="en-US" dirty="0"/>
              <a:t> on the screen)</a:t>
            </a:r>
          </a:p>
          <a:p>
            <a:pPr>
              <a:lnSpc>
                <a:spcPct val="90000"/>
              </a:lnSpc>
            </a:pPr>
            <a:r>
              <a:rPr lang="en-US" dirty="0"/>
              <a:t>The usual way to do this is to subclass each widget and implement the required event handler function(s)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This is cumbersome if all you try to obtain is the possibility to e.g. add common mouse movement handling to widgets or block certain events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solution: use one or more event filters</a:t>
            </a: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Implementing an event filter is very easy:</a:t>
            </a:r>
          </a:p>
          <a:p>
            <a:pPr lvl="1"/>
            <a:r>
              <a:rPr lang="en-US" dirty="0"/>
              <a:t>Subclass from 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/>
              <a:t> (or any subclass of 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/>
              <a:t>) and re-implement the method </a:t>
            </a:r>
          </a:p>
          <a:p>
            <a:pPr lvl="1">
              <a:buFontTx/>
              <a:buNone/>
            </a:pPr>
            <a:r>
              <a:rPr lang="en-US" dirty="0"/>
              <a:t>	</a:t>
            </a:r>
            <a:r>
              <a:rPr lang="en-US" dirty="0" err="1">
                <a:latin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eventFilter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 *receiver, </a:t>
            </a:r>
            <a:r>
              <a:rPr lang="en-US" dirty="0" err="1">
                <a:latin typeface="Courier New" pitchFamily="49" charset="0"/>
              </a:rPr>
              <a:t>QEvent</a:t>
            </a:r>
            <a:r>
              <a:rPr lang="en-US" dirty="0">
                <a:latin typeface="Courier New" pitchFamily="49" charset="0"/>
              </a:rPr>
              <a:t> *event)</a:t>
            </a:r>
          </a:p>
          <a:p>
            <a:pPr lvl="1"/>
            <a:r>
              <a:rPr lang="en-US" dirty="0"/>
              <a:t>This method returns </a:t>
            </a:r>
            <a:r>
              <a:rPr lang="en-US" dirty="0">
                <a:latin typeface="Courier New" pitchFamily="49" charset="0"/>
              </a:rPr>
              <a:t>true</a:t>
            </a:r>
            <a:r>
              <a:rPr lang="en-US" dirty="0"/>
              <a:t> if the filter handles the given event, </a:t>
            </a:r>
            <a:r>
              <a:rPr lang="en-US" dirty="0">
                <a:latin typeface="Courier New" pitchFamily="49" charset="0"/>
              </a:rPr>
              <a:t>false</a:t>
            </a:r>
            <a:r>
              <a:rPr lang="en-US" dirty="0"/>
              <a:t> otherwise</a:t>
            </a:r>
          </a:p>
          <a:p>
            <a:r>
              <a:rPr lang="en-US" dirty="0"/>
              <a:t>The event filter can be installed for any object by invoking the method 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r>
              <a:rPr lang="en-US" dirty="0"/>
              <a:t>An application-global event filter can be installed by invoking 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on the </a:t>
            </a: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/>
              <a:t> instance</a:t>
            </a:r>
          </a:p>
          <a:p>
            <a:pPr lvl="1"/>
            <a:r>
              <a:rPr lang="en-US" dirty="0"/>
              <a:t>Avoid in general because of performance loss</a:t>
            </a:r>
          </a:p>
          <a:p>
            <a:pPr lvl="1"/>
            <a:r>
              <a:rPr lang="en-US" dirty="0"/>
              <a:t>Good for debugging – e.g. </a:t>
            </a:r>
            <a:r>
              <a:rPr lang="en-US" dirty="0" smtClean="0"/>
              <a:t>is there a certain event type or  not?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There’s</a:t>
            </a:r>
            <a:r>
              <a:rPr lang="fi-FI" dirty="0"/>
              <a:t> a User </a:t>
            </a:r>
            <a:r>
              <a:rPr lang="fi-FI" dirty="0" err="1"/>
              <a:t>Interface</a:t>
            </a:r>
            <a:r>
              <a:rPr lang="fi-FI" dirty="0"/>
              <a:t>, </a:t>
            </a:r>
            <a:r>
              <a:rPr lang="fi-FI" dirty="0" err="1"/>
              <a:t>There’s</a:t>
            </a:r>
            <a:r>
              <a:rPr lang="fi-FI" dirty="0"/>
              <a:t> Qt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52" y="1319796"/>
            <a:ext cx="2367672" cy="206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76" y="1467721"/>
            <a:ext cx="2534972" cy="1946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86" y="3552654"/>
            <a:ext cx="2562868" cy="182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Automotive IVI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8752" y="3552654"/>
            <a:ext cx="2266272" cy="182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Network Analyzers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5879" y="3461394"/>
            <a:ext cx="2889880" cy="268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2220"/>
              </a:lnSpc>
            </a:pPr>
            <a:r>
              <a:rPr lang="en-US" sz="1200" dirty="0">
                <a:latin typeface="Open Sans Light"/>
                <a:cs typeface="Open Sans Light"/>
              </a:rPr>
              <a:t>Refrigerators </a:t>
            </a:r>
            <a:r>
              <a:rPr lang="en-US" sz="1200" dirty="0" smtClean="0">
                <a:latin typeface="Open Sans Light"/>
                <a:cs typeface="Open Sans Light"/>
              </a:rPr>
              <a:t>&amp; Coffee </a:t>
            </a:r>
            <a:r>
              <a:rPr lang="en-US" sz="1200" dirty="0">
                <a:latin typeface="Open Sans Light"/>
                <a:cs typeface="Open Sans Light"/>
              </a:rPr>
              <a:t>Machines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660" y="1315625"/>
            <a:ext cx="2072306" cy="2072306"/>
          </a:xfrm>
          <a:prstGeom prst="rect">
            <a:avLst/>
          </a:prstGeom>
        </p:spPr>
      </p:pic>
      <p:sp>
        <p:nvSpPr>
          <p:cNvPr id="15" name="Content Placeholder 9"/>
          <p:cNvSpPr txBox="1">
            <a:spLocks/>
          </p:cNvSpPr>
          <p:nvPr/>
        </p:nvSpPr>
        <p:spPr>
          <a:xfrm>
            <a:off x="4744825" y="4100365"/>
            <a:ext cx="2525507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Set Top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Boxes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Industrial/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UMPCS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and many, many more …</a:t>
            </a:r>
            <a:endParaRPr lang="en-US" dirty="0" smtClean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2181955" y="4100365"/>
            <a:ext cx="2206101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Medical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Devices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Home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Automation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Digital Photo Frames</a:t>
            </a:r>
            <a:endParaRPr lang="en-US" dirty="0" smtClean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  <p:sp>
        <p:nvSpPr>
          <p:cNvPr id="17" name="Content Placeholder 9"/>
          <p:cNvSpPr txBox="1">
            <a:spLocks/>
          </p:cNvSpPr>
          <p:nvPr/>
        </p:nvSpPr>
        <p:spPr>
          <a:xfrm>
            <a:off x="1353014" y="4100366"/>
            <a:ext cx="654693" cy="7362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lnSpc>
                <a:spcPts val="1840"/>
              </a:lnSpc>
              <a:spcBef>
                <a:spcPct val="0"/>
              </a:spcBef>
              <a:buNone/>
            </a:pP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Plus:</a:t>
            </a:r>
          </a:p>
        </p:txBody>
      </p:sp>
    </p:spTree>
    <p:extLst>
      <p:ext uri="{BB962C8B-B14F-4D97-AF65-F5344CB8AC3E}">
        <p14:creationId xmlns:p14="http://schemas.microsoft.com/office/powerpoint/2010/main" val="173926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Further</a:t>
            </a:r>
            <a:r>
              <a:rPr lang="fi-FI" dirty="0"/>
              <a:t> Notes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Events are not handled at all for objects whose thread affinity is NULL (i.e. do not belong to any thread)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An object and its event filter need to be in the same thread (i.e. have the same thread affinity) - otherwise 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does nothing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Furthermore, if one of them is moved to another thread after installation, the event filter will not be called before both are in the same thread again (the filter is </a:t>
            </a:r>
            <a:r>
              <a:rPr lang="en-US" i="1" dirty="0"/>
              <a:t>not</a:t>
            </a:r>
            <a:r>
              <a:rPr lang="en-US" dirty="0"/>
              <a:t> removed by the system)</a:t>
            </a: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eventfilter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3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And Answers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How do you connect a signal to a slot</a:t>
            </a:r>
            <a:r>
              <a:rPr lang="en-US" dirty="0"/>
              <a:t>? </a:t>
            </a:r>
          </a:p>
          <a:p>
            <a:r>
              <a:rPr lang="en-US" dirty="0" smtClean="0"/>
              <a:t>How would you implement a slot?</a:t>
            </a:r>
          </a:p>
          <a:p>
            <a:r>
              <a:rPr lang="en-US" dirty="0" smtClean="0"/>
              <a:t>How would you emit a signal?</a:t>
            </a:r>
            <a:endParaRPr lang="en-US" dirty="0"/>
          </a:p>
          <a:p>
            <a:r>
              <a:rPr lang="en-US" dirty="0" smtClean="0"/>
              <a:t>Can you return a value from a slot</a:t>
            </a:r>
            <a:r>
              <a:rPr lang="en-US" dirty="0"/>
              <a:t>? </a:t>
            </a:r>
          </a:p>
          <a:p>
            <a:r>
              <a:rPr lang="en-US" dirty="0" smtClean="0"/>
              <a:t>When do you need to run </a:t>
            </a:r>
            <a:r>
              <a:rPr lang="en-US" dirty="0" err="1" smtClean="0">
                <a:latin typeface="Courier New"/>
                <a:cs typeface="Courier New"/>
              </a:rPr>
              <a:t>qmake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Where do you place the </a:t>
            </a:r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macro and when do you need it</a:t>
            </a:r>
            <a:r>
              <a:rPr lang="en-US" dirty="0"/>
              <a:t>? </a:t>
            </a:r>
          </a:p>
          <a:p>
            <a:r>
              <a:rPr lang="en-US" dirty="0" smtClean="0"/>
              <a:t>What is the purpose of the event loop</a:t>
            </a:r>
          </a:p>
          <a:p>
            <a:r>
              <a:rPr lang="en-US" dirty="0" smtClean="0"/>
              <a:t>How does an event make it from the device to an object in Qt</a:t>
            </a:r>
            <a:r>
              <a:rPr lang="en-US" dirty="0"/>
              <a:t>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Core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9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Qt's</a:t>
            </a:r>
            <a:r>
              <a:rPr lang="en-US" dirty="0"/>
              <a:t> Object Model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Variants </a:t>
            </a:r>
          </a:p>
          <a:p>
            <a:pPr lvl="1"/>
            <a:r>
              <a:rPr lang="en-US" dirty="0" smtClean="0"/>
              <a:t>Properties </a:t>
            </a:r>
            <a:endParaRPr lang="en-US" dirty="0"/>
          </a:p>
          <a:p>
            <a:r>
              <a:rPr lang="en-US" dirty="0"/>
              <a:t>String Handling </a:t>
            </a:r>
            <a:endParaRPr lang="en-US" dirty="0" smtClean="0"/>
          </a:p>
          <a:p>
            <a:r>
              <a:rPr lang="en-US" dirty="0" smtClean="0"/>
              <a:t>Container </a:t>
            </a:r>
            <a:r>
              <a:rPr lang="en-US" dirty="0"/>
              <a:t>Classes </a:t>
            </a:r>
          </a:p>
        </p:txBody>
      </p:sp>
    </p:spTree>
    <p:extLst>
      <p:ext uri="{BB962C8B-B14F-4D97-AF65-F5344CB8AC3E}">
        <p14:creationId xmlns:p14="http://schemas.microsoft.com/office/powerpoint/2010/main" val="8179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Learn…</a:t>
            </a:r>
          </a:p>
          <a:p>
            <a:r>
              <a:rPr lang="en-US" dirty="0"/>
              <a:t>... </a:t>
            </a:r>
            <a:r>
              <a:rPr lang="en-US" dirty="0" smtClean="0"/>
              <a:t>What the Qt object model is </a:t>
            </a:r>
            <a:endParaRPr lang="en-US" dirty="0"/>
          </a:p>
          <a:p>
            <a:r>
              <a:rPr lang="en-US" dirty="0"/>
              <a:t>... </a:t>
            </a:r>
            <a:r>
              <a:rPr lang="en-US" dirty="0" smtClean="0"/>
              <a:t>The basics of the widget system in C</a:t>
            </a:r>
            <a:r>
              <a:rPr lang="en-US" dirty="0"/>
              <a:t>+</a:t>
            </a:r>
            <a:r>
              <a:rPr lang="en-US" dirty="0" smtClean="0"/>
              <a:t>+</a:t>
            </a:r>
          </a:p>
          <a:p>
            <a:r>
              <a:rPr lang="en-US" dirty="0" smtClean="0"/>
              <a:t>.</a:t>
            </a:r>
            <a:r>
              <a:rPr lang="en-US" dirty="0"/>
              <a:t>.. </a:t>
            </a:r>
            <a:r>
              <a:rPr lang="en-US" dirty="0" smtClean="0"/>
              <a:t>Which utility classes exists to help you in C</a:t>
            </a:r>
            <a:r>
              <a:rPr lang="en-US" dirty="0"/>
              <a:t>++ </a:t>
            </a:r>
          </a:p>
        </p:txBody>
      </p:sp>
    </p:spTree>
    <p:extLst>
      <p:ext uri="{BB962C8B-B14F-4D97-AF65-F5344CB8AC3E}">
        <p14:creationId xmlns:p14="http://schemas.microsoft.com/office/powerpoint/2010/main" val="34835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Qt’s</a:t>
            </a:r>
            <a:r>
              <a:rPr lang="en-US" dirty="0"/>
              <a:t> C++ Object Model 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is the heart of </a:t>
            </a:r>
            <a:r>
              <a:rPr lang="en-US" dirty="0" err="1"/>
              <a:t>Qt’s</a:t>
            </a:r>
            <a:r>
              <a:rPr lang="en-US" dirty="0"/>
              <a:t> object model </a:t>
            </a:r>
          </a:p>
          <a:p>
            <a:r>
              <a:rPr lang="en-US" dirty="0" smtClean="0"/>
              <a:t>Adds </a:t>
            </a:r>
            <a:r>
              <a:rPr lang="en-US" dirty="0"/>
              <a:t>features to C++, like ... </a:t>
            </a:r>
            <a:endParaRPr lang="en-US" dirty="0" smtClean="0"/>
          </a:p>
          <a:p>
            <a:pPr lvl="1"/>
            <a:r>
              <a:rPr lang="en-US" dirty="0" smtClean="0"/>
              <a:t>Signals </a:t>
            </a:r>
            <a:r>
              <a:rPr lang="en-US" dirty="0"/>
              <a:t>and </a:t>
            </a:r>
            <a:r>
              <a:rPr lang="en-US" dirty="0" smtClean="0"/>
              <a:t>slots</a:t>
            </a:r>
            <a:endParaRPr lang="en-US" dirty="0"/>
          </a:p>
          <a:p>
            <a:pPr lvl="1"/>
            <a:r>
              <a:rPr lang="en-US" dirty="0" smtClean="0"/>
              <a:t>Properties</a:t>
            </a:r>
            <a:endParaRPr lang="en-US" dirty="0"/>
          </a:p>
          <a:p>
            <a:pPr lvl="1"/>
            <a:r>
              <a:rPr lang="en-US" dirty="0" smtClean="0"/>
              <a:t>Event handling</a:t>
            </a:r>
            <a:endParaRPr lang="en-US" dirty="0"/>
          </a:p>
          <a:p>
            <a:pPr lvl="1"/>
            <a:r>
              <a:rPr lang="en-US" dirty="0" smtClean="0"/>
              <a:t>Memory </a:t>
            </a:r>
            <a:r>
              <a:rPr lang="en-US" dirty="0"/>
              <a:t>management </a:t>
            </a:r>
            <a:endParaRPr lang="en-US" dirty="0" smtClean="0"/>
          </a:p>
          <a:p>
            <a:pPr lvl="1"/>
            <a:r>
              <a:rPr lang="en-US" dirty="0" smtClean="0"/>
              <a:t>.</a:t>
            </a:r>
            <a:r>
              <a:rPr lang="en-US" dirty="0"/>
              <a:t>.. </a:t>
            </a:r>
          </a:p>
          <a:p>
            <a:r>
              <a:rPr lang="en-US" dirty="0" smtClean="0"/>
              <a:t>Some </a:t>
            </a:r>
            <a:r>
              <a:rPr lang="en-US" dirty="0"/>
              <a:t>features are standard C++ </a:t>
            </a:r>
          </a:p>
          <a:p>
            <a:pPr lvl="1"/>
            <a:r>
              <a:rPr lang="en-US" dirty="0" smtClean="0"/>
              <a:t>Some </a:t>
            </a:r>
            <a:r>
              <a:rPr lang="en-US" dirty="0"/>
              <a:t>use </a:t>
            </a:r>
            <a:r>
              <a:rPr lang="en-US" dirty="0" err="1"/>
              <a:t>Qt’s</a:t>
            </a:r>
            <a:r>
              <a:rPr lang="en-US" dirty="0"/>
              <a:t> meta-object system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/>
              <a:t> </a:t>
            </a:r>
            <a:r>
              <a:rPr lang="en-US" dirty="0"/>
              <a:t>has no visual representation 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31" y="1249704"/>
            <a:ext cx="470535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60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 organize themselves in object trees </a:t>
            </a:r>
          </a:p>
          <a:p>
            <a:pPr lvl="1"/>
            <a:r>
              <a:rPr lang="en-US" dirty="0" smtClean="0"/>
              <a:t>Based </a:t>
            </a:r>
            <a:r>
              <a:rPr lang="en-US" dirty="0"/>
              <a:t>on parent-child relationship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*parent = 0) </a:t>
            </a:r>
          </a:p>
          <a:p>
            <a:pPr lvl="1"/>
            <a:r>
              <a:rPr lang="en-US" dirty="0" smtClean="0"/>
              <a:t>Parent </a:t>
            </a:r>
            <a:r>
              <a:rPr lang="en-US" dirty="0"/>
              <a:t>adds object to list of children </a:t>
            </a:r>
          </a:p>
          <a:p>
            <a:pPr lvl="1"/>
            <a:r>
              <a:rPr lang="en-US" dirty="0" smtClean="0"/>
              <a:t>Parent </a:t>
            </a:r>
            <a:r>
              <a:rPr lang="en-US" dirty="0"/>
              <a:t>owns children </a:t>
            </a:r>
          </a:p>
          <a:p>
            <a:r>
              <a:rPr lang="en-US" dirty="0" smtClean="0"/>
              <a:t>Construction</a:t>
            </a:r>
            <a:r>
              <a:rPr lang="en-US" dirty="0"/>
              <a:t>/Destruction </a:t>
            </a:r>
            <a:endParaRPr lang="en-US" dirty="0" smtClean="0"/>
          </a:p>
          <a:p>
            <a:pPr lvl="1"/>
            <a:r>
              <a:rPr lang="en-US" dirty="0" smtClean="0"/>
              <a:t>Tree </a:t>
            </a:r>
            <a:r>
              <a:rPr lang="en-US" dirty="0"/>
              <a:t>can be </a:t>
            </a:r>
            <a:r>
              <a:rPr lang="en-US" dirty="0" smtClean="0"/>
              <a:t>constructed </a:t>
            </a:r>
            <a:r>
              <a:rPr lang="en-US" dirty="0"/>
              <a:t>in any order </a:t>
            </a:r>
          </a:p>
          <a:p>
            <a:pPr lvl="1"/>
            <a:r>
              <a:rPr lang="en-US" dirty="0" smtClean="0"/>
              <a:t>Tree </a:t>
            </a:r>
            <a:r>
              <a:rPr lang="en-US" dirty="0"/>
              <a:t>can be destroyed in any order </a:t>
            </a:r>
            <a:endParaRPr lang="en-US" dirty="0" smtClean="0"/>
          </a:p>
          <a:p>
            <a:pPr lvl="2"/>
            <a:r>
              <a:rPr lang="en-US" dirty="0" smtClean="0"/>
              <a:t>if </a:t>
            </a:r>
            <a:r>
              <a:rPr lang="en-US" dirty="0"/>
              <a:t>object has parent: object first removed from parent 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object has children: deletes each child </a:t>
            </a:r>
            <a:r>
              <a:rPr lang="en-US" dirty="0" smtClean="0"/>
              <a:t>first</a:t>
            </a:r>
            <a:endParaRPr lang="en-US" dirty="0"/>
          </a:p>
          <a:p>
            <a:pPr lvl="2"/>
            <a:r>
              <a:rPr lang="en-US" dirty="0" smtClean="0"/>
              <a:t>No </a:t>
            </a:r>
            <a:r>
              <a:rPr lang="en-US" dirty="0"/>
              <a:t>object is deleted twice </a:t>
            </a:r>
          </a:p>
          <a:p>
            <a:endParaRPr lang="en-US" i="1" dirty="0" smtClean="0"/>
          </a:p>
          <a:p>
            <a:r>
              <a:rPr lang="en-US" i="1" dirty="0" smtClean="0"/>
              <a:t>Note</a:t>
            </a:r>
            <a:r>
              <a:rPr lang="en-US" i="1" dirty="0"/>
              <a:t>: Parent-child relationship is NOT inheritance </a:t>
            </a:r>
            <a:endParaRPr lang="en-US" dirty="0"/>
          </a:p>
        </p:txBody>
      </p:sp>
      <p:pic>
        <p:nvPicPr>
          <p:cNvPr id="4" name="Picture 3" descr="refere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67" y="1370838"/>
            <a:ext cx="3170105" cy="18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On Heap </a:t>
            </a:r>
            <a:r>
              <a:rPr lang="en-US" dirty="0">
                <a:latin typeface="Courier New"/>
                <a:cs typeface="Courier New"/>
              </a:rPr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with </a:t>
            </a:r>
            <a:r>
              <a:rPr lang="en-US" dirty="0" smtClean="0"/>
              <a:t>parent: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QLabel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*label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("Some Text",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re-parent </a:t>
            </a:r>
            <a:r>
              <a:rPr lang="en-US" dirty="0"/>
              <a:t>children automatically </a:t>
            </a:r>
          </a:p>
          <a:p>
            <a:r>
              <a:rPr lang="en-US" b="1" dirty="0" smtClean="0"/>
              <a:t>On </a:t>
            </a:r>
            <a:r>
              <a:rPr lang="en-US" b="1" dirty="0"/>
              <a:t>Stack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without parent: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QFile</a:t>
            </a:r>
            <a:r>
              <a:rPr lang="en-US" dirty="0"/>
              <a:t>, usually local to a </a:t>
            </a:r>
            <a:r>
              <a:rPr lang="en-US" dirty="0" smtClean="0"/>
              <a:t>function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 </a:t>
            </a:r>
            <a:r>
              <a:rPr lang="en-US" dirty="0"/>
              <a:t>(local to </a:t>
            </a:r>
            <a:r>
              <a:rPr lang="en-US" dirty="0">
                <a:latin typeface="Courier New"/>
                <a:cs typeface="Courier New"/>
              </a:rPr>
              <a:t>main()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Top </a:t>
            </a:r>
            <a:r>
              <a:rPr lang="en-US" dirty="0"/>
              <a:t>level </a:t>
            </a:r>
            <a:r>
              <a:rPr lang="en-US" dirty="0" err="1">
                <a:latin typeface="Courier New"/>
                <a:cs typeface="Courier New"/>
              </a:rPr>
              <a:t>QWidgets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 smtClean="0"/>
              <a:t>On </a:t>
            </a:r>
            <a:r>
              <a:rPr lang="en-US" b="1" dirty="0"/>
              <a:t>Stack </a:t>
            </a:r>
            <a:r>
              <a:rPr lang="en-US" dirty="0"/>
              <a:t>- "value" types </a:t>
            </a:r>
          </a:p>
          <a:p>
            <a:pPr marL="857250" lvl="2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  <a:endParaRPr lang="en-US" dirty="0" smtClean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QStringList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list; </a:t>
            </a:r>
            <a:endParaRPr lang="en-US" dirty="0" smtClean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color; </a:t>
            </a:r>
          </a:p>
          <a:p>
            <a:pPr lvl="1"/>
            <a:r>
              <a:rPr lang="en-US" dirty="0"/>
              <a:t>Do not inherit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Passed by value everywhere </a:t>
            </a:r>
          </a:p>
          <a:p>
            <a:pPr lvl="1"/>
            <a:r>
              <a:rPr lang="en-US" dirty="0"/>
              <a:t>Exception: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is implicitly shared (COW strategy) </a:t>
            </a:r>
          </a:p>
          <a:p>
            <a:r>
              <a:rPr lang="en-US" b="1" dirty="0" smtClean="0"/>
              <a:t>Stack </a:t>
            </a:r>
            <a:r>
              <a:rPr lang="en-US" b="1" dirty="0"/>
              <a:t>or Heap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/>
              <a:t> - depending on lifetime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QObject</a:t>
            </a:r>
            <a:r>
              <a:rPr lang="en-US" dirty="0"/>
              <a:t> </a:t>
            </a:r>
            <a:r>
              <a:rPr lang="en-US" dirty="0" smtClean="0"/>
              <a:t>Lifetime – Non–Shared Objects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QPointer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Guarded pointer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Solves the dangling pointer problem</a:t>
            </a:r>
          </a:p>
          <a:p>
            <a:pPr lvl="1"/>
            <a:r>
              <a:rPr lang="en-US" sz="1100" dirty="0"/>
              <a:t>Easy to mix guarded and normal pointers, guarded pointer automatically cast to the pointer type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QScopedPointer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Destructs the objects, when the pointer goes out of the scope,</a:t>
            </a:r>
          </a:p>
          <a:p>
            <a:pPr lvl="1"/>
            <a:r>
              <a:rPr lang="en-US" dirty="0"/>
              <a:t>No copy constructor</a:t>
            </a:r>
          </a:p>
          <a:p>
            <a:pPr lvl="1"/>
            <a:r>
              <a:rPr lang="en-US" dirty="0"/>
              <a:t>Use case: Exception handling – several exit paths in the function 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66840" y="2991876"/>
            <a:ext cx="6602680" cy="1513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ExampleObject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is just 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subclass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QPointer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(object)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"Crash"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dangling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2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QObject</a:t>
            </a:r>
            <a:r>
              <a:rPr lang="en-US" dirty="0" smtClean="0"/>
              <a:t> Lifetime – Shared Objects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QWeakPointer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Strong and weak references (reference may become null at any moment) to an object</a:t>
            </a:r>
          </a:p>
          <a:p>
            <a:pPr lvl="1"/>
            <a:r>
              <a:rPr lang="en-US" dirty="0" smtClean="0"/>
              <a:t>No need to worry, who deletes the object and when</a:t>
            </a:r>
          </a:p>
          <a:p>
            <a:pPr lvl="1"/>
            <a:r>
              <a:rPr lang="en-US" dirty="0" smtClean="0"/>
              <a:t>Thread </a:t>
            </a:r>
            <a:r>
              <a:rPr lang="en-US" dirty="0"/>
              <a:t>safe in terms of reference counting </a:t>
            </a:r>
          </a:p>
          <a:p>
            <a:pPr lvl="1"/>
            <a:r>
              <a:rPr lang="en-US" dirty="0">
                <a:cs typeface="Courier New"/>
              </a:rPr>
              <a:t>Thread-safe reference counting but the object pointed to is not thread-safe</a:t>
            </a:r>
          </a:p>
          <a:p>
            <a:pPr lvl="1"/>
            <a:r>
              <a:rPr lang="en-US" dirty="0">
                <a:cs typeface="Courier New"/>
              </a:rPr>
              <a:t>Copy constructor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QSharedDataPointer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QExplicitlySharedDataPointer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For implicit (and explicit) data </a:t>
            </a:r>
            <a:r>
              <a:rPr lang="en-US" dirty="0" smtClean="0"/>
              <a:t>sharing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QSharedPointer</a:t>
            </a:r>
            <a:r>
              <a:rPr lang="en-US" dirty="0" smtClean="0"/>
              <a:t> except copy the shared data (implicitly/explicitly)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Used typically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QSharedData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35780" y="3842529"/>
            <a:ext cx="6602680" cy="623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&gt;(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deleteLater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GB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</p:spPr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Qt is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Everywhere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37909" y="1371005"/>
            <a:ext cx="8726686" cy="553308"/>
          </a:xfrm>
          <a:prstGeom prst="rect">
            <a:avLst/>
          </a:prstGeom>
        </p:spPr>
        <p:txBody>
          <a:bodyPr/>
          <a:lstStyle/>
          <a:p>
            <a:pPr marL="0" lvl="1" indent="0" algn="ctr">
              <a:lnSpc>
                <a:spcPts val="3040"/>
              </a:lnSpc>
              <a:spcBef>
                <a:spcPts val="0"/>
              </a:spcBef>
              <a:buNone/>
            </a:pPr>
            <a:r>
              <a:rPr lang="en-US" sz="2200" kern="1800" spc="-30" dirty="0">
                <a:latin typeface="Open Sans"/>
                <a:cs typeface="Open Sans"/>
              </a:rPr>
              <a:t>5000+ Companies from 70+ industries use </a:t>
            </a:r>
            <a:r>
              <a:rPr lang="en-US" sz="2200" kern="1800" spc="-30" dirty="0" err="1" smtClean="0">
                <a:latin typeface="Open Sans"/>
                <a:cs typeface="Open Sans"/>
              </a:rPr>
              <a:t>Qt</a:t>
            </a:r>
            <a:endParaRPr lang="en-US" sz="2200" kern="1800" spc="-30" dirty="0">
              <a:latin typeface="Open Sans"/>
              <a:cs typeface="Open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85" y="3420841"/>
            <a:ext cx="1799321" cy="2852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48" y="4362067"/>
            <a:ext cx="1803671" cy="3176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606" y="4247411"/>
            <a:ext cx="1807396" cy="637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40" y="3406111"/>
            <a:ext cx="1807398" cy="3000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575" y="2199710"/>
            <a:ext cx="2130364" cy="7399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40" y="2199710"/>
            <a:ext cx="1809192" cy="7996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4606" y="2475283"/>
            <a:ext cx="1807396" cy="2485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545" y="4210243"/>
            <a:ext cx="1814113" cy="552916"/>
          </a:xfrm>
          <a:prstGeom prst="rect">
            <a:avLst/>
          </a:prstGeom>
        </p:spPr>
      </p:pic>
      <p:pic>
        <p:nvPicPr>
          <p:cNvPr id="21" name="Picture 2" descr="http://upload.wikimedia.org/wikipedia/commons/thumb/0/00/ABB_logo.svg/230px-ABB_logo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76" y="3296181"/>
            <a:ext cx="1325814" cy="53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9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Qt’s</a:t>
            </a:r>
            <a:r>
              <a:rPr lang="en-US" dirty="0"/>
              <a:t> Widget Model -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Derived from </a:t>
            </a:r>
            <a:r>
              <a:rPr lang="en-US" b="1" dirty="0" err="1" smtClean="0">
                <a:latin typeface="Courier New"/>
                <a:cs typeface="Courier New"/>
              </a:rPr>
              <a:t>QObject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Adds </a:t>
            </a:r>
            <a:r>
              <a:rPr lang="en-US" dirty="0"/>
              <a:t>visual representation </a:t>
            </a:r>
          </a:p>
          <a:p>
            <a:r>
              <a:rPr lang="en-US" b="1" dirty="0" smtClean="0"/>
              <a:t>Base </a:t>
            </a:r>
            <a:r>
              <a:rPr lang="en-US" b="1" dirty="0"/>
              <a:t>of user interface objects </a:t>
            </a:r>
            <a:endParaRPr lang="en-US" dirty="0"/>
          </a:p>
          <a:p>
            <a:r>
              <a:rPr lang="en-US" b="1" dirty="0" smtClean="0"/>
              <a:t>Receives </a:t>
            </a:r>
            <a:r>
              <a:rPr lang="en-US" b="1" dirty="0"/>
              <a:t>events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 mouse, keyboard events </a:t>
            </a:r>
          </a:p>
          <a:p>
            <a:r>
              <a:rPr lang="en-US" b="1" dirty="0" smtClean="0"/>
              <a:t>Paints </a:t>
            </a:r>
            <a:r>
              <a:rPr lang="en-US" b="1" dirty="0"/>
              <a:t>itself on screen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styles </a:t>
            </a:r>
          </a:p>
        </p:txBody>
      </p:sp>
      <p:pic>
        <p:nvPicPr>
          <p:cNvPr id="4" name="Picture 3" descr="qobject-inherit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73" y="1370838"/>
            <a:ext cx="3839301" cy="27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0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and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(0</a:t>
            </a:r>
            <a:r>
              <a:rPr lang="en-US" b="1" dirty="0" smtClean="0">
                <a:latin typeface="Courier New"/>
                <a:cs typeface="Courier New"/>
              </a:rPr>
              <a:t>)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</a:t>
            </a:r>
            <a:r>
              <a:rPr lang="en-US" dirty="0"/>
              <a:t>with no parent = "window"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QWidget’s</a:t>
            </a:r>
            <a:r>
              <a:rPr lang="en-US" b="1" dirty="0" smtClean="0"/>
              <a:t> children</a:t>
            </a:r>
            <a:endParaRPr lang="en-US" b="1" dirty="0"/>
          </a:p>
          <a:p>
            <a:pPr lvl="1"/>
            <a:r>
              <a:rPr lang="en-US" dirty="0" smtClean="0"/>
              <a:t>Positioned </a:t>
            </a:r>
            <a:r>
              <a:rPr lang="en-US" dirty="0"/>
              <a:t>in parent’s coordinate system </a:t>
            </a:r>
          </a:p>
          <a:p>
            <a:pPr lvl="1"/>
            <a:r>
              <a:rPr lang="en-US" dirty="0" smtClean="0"/>
              <a:t>Clipped </a:t>
            </a:r>
            <a:r>
              <a:rPr lang="en-US" dirty="0"/>
              <a:t>by parent’s boundaries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 smtClean="0"/>
              <a:t> parent</a:t>
            </a:r>
            <a:endParaRPr lang="en-US" b="1" dirty="0"/>
          </a:p>
          <a:p>
            <a:pPr lvl="1"/>
            <a:r>
              <a:rPr lang="en-US" dirty="0" smtClean="0"/>
              <a:t>Propagates </a:t>
            </a:r>
            <a:r>
              <a:rPr lang="en-US" dirty="0"/>
              <a:t>state changes </a:t>
            </a:r>
            <a:endParaRPr lang="en-US" dirty="0" smtClean="0"/>
          </a:p>
          <a:p>
            <a:pPr lvl="2"/>
            <a:r>
              <a:rPr lang="en-US" dirty="0" smtClean="0"/>
              <a:t>hides</a:t>
            </a:r>
            <a:r>
              <a:rPr lang="en-US" dirty="0"/>
              <a:t>/shows children when it is hidden/shown </a:t>
            </a:r>
            <a:r>
              <a:rPr lang="en-US" dirty="0" smtClean="0"/>
              <a:t>itself</a:t>
            </a:r>
            <a:endParaRPr lang="en-US" dirty="0"/>
          </a:p>
          <a:p>
            <a:pPr lvl="2"/>
            <a:r>
              <a:rPr lang="en-US" dirty="0" smtClean="0"/>
              <a:t>enables</a:t>
            </a:r>
            <a:r>
              <a:rPr lang="en-US" dirty="0"/>
              <a:t>/disables children when it is enabled/disabled itself </a:t>
            </a:r>
          </a:p>
          <a:p>
            <a:r>
              <a:rPr lang="en-US" b="1" i="1" dirty="0" smtClean="0"/>
              <a:t>Tristate </a:t>
            </a:r>
            <a:r>
              <a:rPr lang="en-US" b="1" dirty="0" smtClean="0"/>
              <a:t>mechanism</a:t>
            </a:r>
            <a:endParaRPr lang="en-US" b="1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hide/show and enable/disable, ensures that e.g. an explicitly </a:t>
            </a:r>
            <a:r>
              <a:rPr lang="en-US" dirty="0" smtClean="0"/>
              <a:t>hidden </a:t>
            </a:r>
            <a:r>
              <a:rPr lang="en-US" dirty="0"/>
              <a:t>child is not shown when the parent is shown. </a:t>
            </a:r>
          </a:p>
        </p:txBody>
      </p:sp>
    </p:spTree>
    <p:extLst>
      <p:ext uri="{BB962C8B-B14F-4D97-AF65-F5344CB8AC3E}">
        <p14:creationId xmlns:p14="http://schemas.microsoft.com/office/powerpoint/2010/main" val="12097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that </a:t>
            </a:r>
            <a:r>
              <a:rPr lang="en-US" dirty="0" smtClean="0"/>
              <a:t>Contain </a:t>
            </a:r>
            <a:r>
              <a:rPr lang="en-US" dirty="0"/>
              <a:t>O</a:t>
            </a:r>
            <a:r>
              <a:rPr lang="en-US" dirty="0" smtClean="0"/>
              <a:t>ther </a:t>
            </a:r>
            <a:r>
              <a:rPr lang="en-US" dirty="0"/>
              <a:t>W</a:t>
            </a:r>
            <a:r>
              <a:rPr lang="en-US" dirty="0" smtClean="0"/>
              <a:t>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</a:t>
            </a:r>
            <a:r>
              <a:rPr lang="en-US" dirty="0" smtClean="0"/>
              <a:t>Widget</a:t>
            </a:r>
            <a:endParaRPr lang="en-US" dirty="0"/>
          </a:p>
          <a:p>
            <a:pPr lvl="1"/>
            <a:r>
              <a:rPr lang="en-US" dirty="0" smtClean="0"/>
              <a:t>Aggregates </a:t>
            </a:r>
            <a:r>
              <a:rPr lang="en-US" dirty="0"/>
              <a:t>other child-widgets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layouts for aggregation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this example: </a:t>
            </a: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QVBoxLayout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Note</a:t>
            </a:r>
            <a:r>
              <a:rPr lang="en-US" dirty="0"/>
              <a:t>: Layouts are </a:t>
            </a:r>
            <a:r>
              <a:rPr lang="en-US" i="1" dirty="0"/>
              <a:t>not </a:t>
            </a:r>
            <a:r>
              <a:rPr lang="en-US" dirty="0"/>
              <a:t>widgets </a:t>
            </a:r>
          </a:p>
          <a:p>
            <a:endParaRPr lang="en-US" dirty="0" smtClean="0"/>
          </a:p>
          <a:p>
            <a:r>
              <a:rPr lang="en-US" dirty="0" smtClean="0"/>
              <a:t>Layout </a:t>
            </a:r>
            <a:r>
              <a:rPr lang="en-US" dirty="0"/>
              <a:t>Process </a:t>
            </a:r>
            <a:endParaRPr lang="en-US" dirty="0" smtClean="0"/>
          </a:p>
          <a:p>
            <a:pPr lvl="1"/>
            <a:r>
              <a:rPr lang="en-US" dirty="0" smtClean="0"/>
              <a:t>Add </a:t>
            </a:r>
            <a:r>
              <a:rPr lang="en-US" dirty="0"/>
              <a:t>widgets to </a:t>
            </a:r>
            <a:r>
              <a:rPr lang="en-US" dirty="0" smtClean="0"/>
              <a:t>layout</a:t>
            </a:r>
            <a:endParaRPr lang="en-US" dirty="0"/>
          </a:p>
          <a:p>
            <a:pPr lvl="1"/>
            <a:r>
              <a:rPr lang="en-US" dirty="0" smtClean="0"/>
              <a:t>Layouts </a:t>
            </a:r>
            <a:r>
              <a:rPr lang="en-US" dirty="0"/>
              <a:t>may be </a:t>
            </a:r>
            <a:r>
              <a:rPr lang="en-US" dirty="0" smtClean="0"/>
              <a:t>nested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/>
              <a:t>layout on container widget </a:t>
            </a:r>
          </a:p>
        </p:txBody>
      </p:sp>
      <p:pic>
        <p:nvPicPr>
          <p:cNvPr id="4" name="Picture 3" descr="widgetGroup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18" y="1079500"/>
            <a:ext cx="2541322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Container Widget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00667"/>
            <a:ext cx="8062707" cy="3478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DemoWidget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addButtons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*layout)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"Four"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"Five"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DemoWidget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createHBoxLayout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QHBoxLayout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QHBoxLayout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addButtons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(layout);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(layout);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DemoWidget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row;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row.createHBoxLayout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row.show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89" y="3718983"/>
            <a:ext cx="4318000" cy="547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951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QVariant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QVariant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Union for common Qt "value types” (</a:t>
            </a:r>
            <a:r>
              <a:rPr lang="en-US" dirty="0" err="1"/>
              <a:t>copyable</a:t>
            </a:r>
            <a:r>
              <a:rPr lang="en-US" dirty="0" smtClean="0"/>
              <a:t>, assignable</a:t>
            </a:r>
            <a:r>
              <a:rPr lang="en-US" dirty="0"/>
              <a:t>) </a:t>
            </a:r>
          </a:p>
          <a:p>
            <a:r>
              <a:rPr lang="en-US" dirty="0" smtClean="0"/>
              <a:t>Supports implicit sharing (fast copying</a:t>
            </a:r>
            <a:r>
              <a:rPr lang="en-US" dirty="0"/>
              <a:t>) </a:t>
            </a:r>
          </a:p>
          <a:p>
            <a:r>
              <a:rPr lang="en-US" dirty="0" smtClean="0"/>
              <a:t>Supports user types </a:t>
            </a:r>
            <a:endParaRPr lang="en-US" dirty="0"/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047999"/>
            <a:ext cx="8062707" cy="1608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property(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virtual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///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623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QVariant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QtCore</a:t>
            </a:r>
            <a:r>
              <a:rPr lang="en-US" dirty="0" smtClean="0"/>
              <a:t> types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 non-core and custom types</a:t>
            </a:r>
            <a:endParaRPr lang="en-US" dirty="0"/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777998"/>
            <a:ext cx="8062707" cy="694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variant(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variant.toInt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variant.typeName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int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50711" y="3132667"/>
            <a:ext cx="8062707" cy="81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QColor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variant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variant.typeName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QColor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707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Data </a:t>
            </a:r>
            <a:r>
              <a:rPr lang="en-US" dirty="0"/>
              <a:t>T</a:t>
            </a:r>
            <a:r>
              <a:rPr lang="en-US" dirty="0" smtClean="0"/>
              <a:t>ypes </a:t>
            </a:r>
            <a:r>
              <a:rPr lang="en-US" dirty="0"/>
              <a:t>in </a:t>
            </a:r>
            <a:r>
              <a:rPr lang="en-US" dirty="0" smtClean="0"/>
              <a:t>Variants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Type must support default construction, copy and assignment</a:t>
            </a:r>
            <a:r>
              <a:rPr lang="en-US" dirty="0"/>
              <a:t>. </a:t>
            </a:r>
            <a:endParaRPr lang="en-US" dirty="0" smtClean="0"/>
          </a:p>
          <a:p>
            <a:pPr fontAlgn="auto"/>
            <a:r>
              <a:rPr lang="en-US" dirty="0" smtClean="0">
                <a:latin typeface="Courier New"/>
                <a:cs typeface="Courier New"/>
              </a:rPr>
              <a:t>Q_DECLARE_METATYPE</a:t>
            </a:r>
            <a:r>
              <a:rPr lang="en-US" dirty="0" smtClean="0"/>
              <a:t> should be used after class definition in header file</a:t>
            </a:r>
            <a:r>
              <a:rPr lang="en-US" dirty="0"/>
              <a:t>. 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2108196"/>
            <a:ext cx="8062707" cy="2108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QMetaType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name()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//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Q_DECLARE_METATYPE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9539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Data </a:t>
            </a:r>
            <a:r>
              <a:rPr lang="en-US" dirty="0"/>
              <a:t>T</a:t>
            </a:r>
            <a:r>
              <a:rPr lang="en-US" dirty="0" smtClean="0"/>
              <a:t>ypes </a:t>
            </a:r>
            <a:r>
              <a:rPr lang="en-US" dirty="0"/>
              <a:t>in </a:t>
            </a:r>
            <a:r>
              <a:rPr lang="en-US" dirty="0" smtClean="0"/>
              <a:t>Variants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430862"/>
            <a:ext cx="8062707" cy="3750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QCoreApplication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Contact.h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QCoreApplication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contact;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contact.setName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"Peter"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(contact);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cotherContact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variant.value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cotherContact.name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variant.typeName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customtypes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0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Type Id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430862"/>
            <a:ext cx="8062707" cy="3378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Get the id of Contact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typeId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qMetaTypeId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contact;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contact.setName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"Peter"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Create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generic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way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QMetaType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::construct(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typeId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&amp;contact);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otherContact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&gt;(object);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otherContact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-&gt;name();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Qt Quick example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Direct access (</a:t>
            </a:r>
            <a:r>
              <a:rPr lang="en-US" dirty="0"/>
              <a:t>Broken</a:t>
            </a:r>
            <a:r>
              <a:rPr lang="en-US" dirty="0" smtClean="0"/>
              <a:t>, due to private headers</a:t>
            </a:r>
            <a:r>
              <a:rPr lang="en-US" dirty="0"/>
              <a:t>)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Generic property access</a:t>
            </a:r>
            <a:r>
              <a:rPr lang="en-US" dirty="0"/>
              <a:t>:</a:t>
            </a:r>
            <a:br>
              <a:rPr lang="en-US" dirty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701797"/>
            <a:ext cx="8062707" cy="939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objectName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50711" y="3174994"/>
            <a:ext cx="8062707" cy="70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QuickRectangle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findChild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QQuickRectangle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// </a:t>
            </a:r>
            <a:r>
              <a:rPr lang="en-US" dirty="0">
                <a:latin typeface="Courier New"/>
                <a:cs typeface="Courier New"/>
              </a:rPr>
              <a:t>Using </a:t>
            </a:r>
            <a:r>
              <a:rPr lang="en-US" dirty="0" err="1">
                <a:latin typeface="Courier New"/>
                <a:cs typeface="Courier New"/>
              </a:rPr>
              <a:t>findChild</a:t>
            </a:r>
            <a:r>
              <a:rPr lang="en-US" dirty="0">
                <a:latin typeface="Courier New"/>
                <a:cs typeface="Courier New"/>
              </a:rPr>
              <a:t> is almost always a bad idea! 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50711" y="4394195"/>
            <a:ext cx="8062707" cy="70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findChild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-&gt;property(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"height"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).value&lt;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29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28741</TotalTime>
  <Words>8234</Words>
  <Application>Microsoft Macintosh PowerPoint</Application>
  <PresentationFormat>On-screen Show (16:10)</PresentationFormat>
  <Paragraphs>1672</Paragraphs>
  <Slides>132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3" baseType="lpstr">
      <vt:lpstr>Default Theme</vt:lpstr>
      <vt:lpstr>Qt Essentials</vt:lpstr>
      <vt:lpstr>Contents</vt:lpstr>
      <vt:lpstr>Objectives</vt:lpstr>
      <vt:lpstr>Fundamentals</vt:lpstr>
      <vt:lpstr>Contents</vt:lpstr>
      <vt:lpstr>The Leading C++ Cross-Platform Framework</vt:lpstr>
      <vt:lpstr>Qt is Used for </vt:lpstr>
      <vt:lpstr>Where There’s a User Interface, There’s Qt </vt:lpstr>
      <vt:lpstr>Qt is Used Everywhere</vt:lpstr>
      <vt:lpstr>Satisfaction is High</vt:lpstr>
      <vt:lpstr>Qt Applications Are Native Applications </vt:lpstr>
      <vt:lpstr>Qt Developer Offering, Cross-Platform APIs </vt:lpstr>
      <vt:lpstr>Qt Licensing since 5.7</vt:lpstr>
      <vt:lpstr>“Hello World” in Qt   </vt:lpstr>
      <vt:lpstr>Project File - helloworld.pro  </vt:lpstr>
      <vt:lpstr>Using qmake </vt:lpstr>
      <vt:lpstr>Building Qt Applications</vt:lpstr>
      <vt:lpstr>Useful qmake Variables</vt:lpstr>
      <vt:lpstr>Qmake Usage</vt:lpstr>
      <vt:lpstr>QtCreator IDE </vt:lpstr>
      <vt:lpstr>Overview of Qt Creator Components </vt:lpstr>
      <vt:lpstr>Finding Code – Locator  </vt:lpstr>
      <vt:lpstr>Debugging an Application </vt:lpstr>
      <vt:lpstr>Qt Creator Demo "Hello World" </vt:lpstr>
      <vt:lpstr>Practical Tips for Developers</vt:lpstr>
      <vt:lpstr>How Much C++ Do You Need to Know? </vt:lpstr>
      <vt:lpstr>Qt Documentation </vt:lpstr>
      <vt:lpstr>Finding the Answers </vt:lpstr>
      <vt:lpstr>Qt Coding Convention</vt:lpstr>
      <vt:lpstr>Qt Debugging Aids – Logging </vt:lpstr>
      <vt:lpstr>Logging Message Categories </vt:lpstr>
      <vt:lpstr>Qt Debugging Aids – Asserts and Debug Dumps</vt:lpstr>
      <vt:lpstr>Modules and Include files </vt:lpstr>
      <vt:lpstr>Includes and Compilation Time </vt:lpstr>
      <vt:lpstr>Questions And Answers </vt:lpstr>
      <vt:lpstr>Objects in Qt</vt:lpstr>
      <vt:lpstr>Contents</vt:lpstr>
      <vt:lpstr>Objectives</vt:lpstr>
      <vt:lpstr>Communication Using Signals and Slots</vt:lpstr>
      <vt:lpstr>Object Communication </vt:lpstr>
      <vt:lpstr>Callbacks </vt:lpstr>
      <vt:lpstr>Connecting Signals to Slots </vt:lpstr>
      <vt:lpstr>Connecting Signals to Slots </vt:lpstr>
      <vt:lpstr>Connecting Signals to Slots </vt:lpstr>
      <vt:lpstr>Connecting Signals to Slots </vt:lpstr>
      <vt:lpstr>Connecting Signals to Slots </vt:lpstr>
      <vt:lpstr>Connecting Signals to Slots </vt:lpstr>
      <vt:lpstr>Connecting Signals to Slots </vt:lpstr>
      <vt:lpstr>Signal/Slot Variations</vt:lpstr>
      <vt:lpstr>Connection Variants </vt:lpstr>
      <vt:lpstr>Connect – Function Pointers </vt:lpstr>
      <vt:lpstr>Connect – Qt4 Style</vt:lpstr>
      <vt:lpstr>Custom Slots - Qt4 Style </vt:lpstr>
      <vt:lpstr>Connect – Non-Member</vt:lpstr>
      <vt:lpstr>Connect – Lambda Functions</vt:lpstr>
      <vt:lpstr>Custom Signals</vt:lpstr>
      <vt:lpstr>Q_OBJECT - Flag for MOC </vt:lpstr>
      <vt:lpstr>Variations of Signal/Slot Connections </vt:lpstr>
      <vt:lpstr>Making the Connection </vt:lpstr>
      <vt:lpstr>Connection Types</vt:lpstr>
      <vt:lpstr>Disconnecting Signals</vt:lpstr>
      <vt:lpstr>Lab – Connect to Click </vt:lpstr>
      <vt:lpstr>Lab – Source Compatibility </vt:lpstr>
      <vt:lpstr>Handling Events in Qt </vt:lpstr>
      <vt:lpstr>Event Processing </vt:lpstr>
      <vt:lpstr>Event Processing </vt:lpstr>
      <vt:lpstr>Event Processing </vt:lpstr>
      <vt:lpstr>Event Processing </vt:lpstr>
      <vt:lpstr>Event Processing </vt:lpstr>
      <vt:lpstr>Event Handling </vt:lpstr>
      <vt:lpstr>Example of Event Handling </vt:lpstr>
      <vt:lpstr>Multi-Threaded Object Communication </vt:lpstr>
      <vt:lpstr>Event Categories </vt:lpstr>
      <vt:lpstr>Synchronous and Asynchronous Events</vt:lpstr>
      <vt:lpstr>Sending and Posting Events </vt:lpstr>
      <vt:lpstr>Event Processing – Event Loops</vt:lpstr>
      <vt:lpstr>Event Dispatcher</vt:lpstr>
      <vt:lpstr>Event Filters</vt:lpstr>
      <vt:lpstr>Event Filters</vt:lpstr>
      <vt:lpstr>Further Notes</vt:lpstr>
      <vt:lpstr>Questions And Answers </vt:lpstr>
      <vt:lpstr>Core Classes</vt:lpstr>
      <vt:lpstr>Contents</vt:lpstr>
      <vt:lpstr>Objectives</vt:lpstr>
      <vt:lpstr>Qt’s C++ Object Model - QObject </vt:lpstr>
      <vt:lpstr>Object Tree </vt:lpstr>
      <vt:lpstr>Creating Objects </vt:lpstr>
      <vt:lpstr>QObject Lifetime – Non–Shared Objects </vt:lpstr>
      <vt:lpstr>QObject Lifetime – Shared Objects </vt:lpstr>
      <vt:lpstr>Qt’s Widget Model - QWidget </vt:lpstr>
      <vt:lpstr>Object Tree and QWidget </vt:lpstr>
      <vt:lpstr>Widgets that Contain Other Widgets </vt:lpstr>
      <vt:lpstr>Example Container Widget </vt:lpstr>
      <vt:lpstr>QVariant </vt:lpstr>
      <vt:lpstr>QVariant </vt:lpstr>
      <vt:lpstr>Custom Data Types in Variants </vt:lpstr>
      <vt:lpstr>Custom Data Types in Variants </vt:lpstr>
      <vt:lpstr>Using the Type Id</vt:lpstr>
      <vt:lpstr>Properties </vt:lpstr>
      <vt:lpstr>Getting to the Root </vt:lpstr>
      <vt:lpstr>Providing Properties from QObject </vt:lpstr>
      <vt:lpstr>Enum Properties</vt:lpstr>
      <vt:lpstr>Properties </vt:lpstr>
      <vt:lpstr>Using Properties </vt:lpstr>
      <vt:lpstr>String Handling</vt:lpstr>
      <vt:lpstr>Text Processing with QString </vt:lpstr>
      <vt:lpstr>Text Processing with QString </vt:lpstr>
      <vt:lpstr>Text Processing with QString </vt:lpstr>
      <vt:lpstr>Formatted Output with QString::arg() </vt:lpstr>
      <vt:lpstr>Text Processing with QString </vt:lpstr>
      <vt:lpstr>Text Processing with QString </vt:lpstr>
      <vt:lpstr>Text Processing with QStringList </vt:lpstr>
      <vt:lpstr>Text Processing with Regular Expressions </vt:lpstr>
      <vt:lpstr>Container Classes </vt:lpstr>
      <vt:lpstr>Container Classes </vt:lpstr>
      <vt:lpstr>Using Containers  </vt:lpstr>
      <vt:lpstr>Algorithm Complexity </vt:lpstr>
      <vt:lpstr>Storing Classes in Qt Container </vt:lpstr>
      <vt:lpstr>Requirements on Container Keys </vt:lpstr>
      <vt:lpstr>Iterators  </vt:lpstr>
      <vt:lpstr>Iterators Java style </vt:lpstr>
      <vt:lpstr>Modifying During Iteration </vt:lpstr>
      <vt:lpstr>Iterating Over QMap and QHash </vt:lpstr>
      <vt:lpstr>STL-style Iterators </vt:lpstr>
      <vt:lpstr>The Q_FOREACH Keyword </vt:lpstr>
      <vt:lpstr>Algorithms </vt:lpstr>
      <vt:lpstr>Algorithms </vt:lpstr>
      <vt:lpstr>Algorithms </vt:lpstr>
      <vt:lpstr>Algorithms </vt:lpstr>
      <vt:lpstr>Implicitly Sharing and Containers </vt:lpstr>
      <vt:lpstr>Questions And Answers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163</cp:revision>
  <dcterms:created xsi:type="dcterms:W3CDTF">2014-12-12T08:34:31Z</dcterms:created>
  <dcterms:modified xsi:type="dcterms:W3CDTF">2016-06-30T13:42:53Z</dcterms:modified>
</cp:coreProperties>
</file>